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68" r:id="rId2"/>
  </p:sldMasterIdLst>
  <p:sldIdLst>
    <p:sldId id="417" r:id="rId3"/>
    <p:sldId id="493" r:id="rId4"/>
    <p:sldId id="418" r:id="rId5"/>
    <p:sldId id="446" r:id="rId6"/>
    <p:sldId id="447" r:id="rId7"/>
    <p:sldId id="448" r:id="rId8"/>
    <p:sldId id="481" r:id="rId9"/>
    <p:sldId id="482" r:id="rId10"/>
    <p:sldId id="490" r:id="rId11"/>
    <p:sldId id="489" r:id="rId12"/>
    <p:sldId id="483" r:id="rId13"/>
    <p:sldId id="449" r:id="rId14"/>
    <p:sldId id="450" r:id="rId15"/>
    <p:sldId id="498" r:id="rId16"/>
    <p:sldId id="451" r:id="rId17"/>
    <p:sldId id="452" r:id="rId18"/>
    <p:sldId id="453" r:id="rId19"/>
    <p:sldId id="454" r:id="rId20"/>
    <p:sldId id="455" r:id="rId21"/>
    <p:sldId id="456" r:id="rId22"/>
    <p:sldId id="457" r:id="rId23"/>
    <p:sldId id="485" r:id="rId24"/>
    <p:sldId id="491" r:id="rId25"/>
    <p:sldId id="486" r:id="rId26"/>
    <p:sldId id="487" r:id="rId27"/>
    <p:sldId id="488" r:id="rId28"/>
    <p:sldId id="458" r:id="rId29"/>
    <p:sldId id="459" r:id="rId30"/>
    <p:sldId id="460" r:id="rId31"/>
    <p:sldId id="461" r:id="rId32"/>
    <p:sldId id="462" r:id="rId33"/>
    <p:sldId id="497" r:id="rId34"/>
    <p:sldId id="463" r:id="rId35"/>
    <p:sldId id="464" r:id="rId36"/>
    <p:sldId id="465" r:id="rId37"/>
    <p:sldId id="466" r:id="rId38"/>
    <p:sldId id="467" r:id="rId39"/>
    <p:sldId id="468" r:id="rId40"/>
    <p:sldId id="469" r:id="rId41"/>
    <p:sldId id="470" r:id="rId42"/>
    <p:sldId id="471" r:id="rId43"/>
    <p:sldId id="472" r:id="rId44"/>
    <p:sldId id="492" r:id="rId45"/>
    <p:sldId id="473" r:id="rId46"/>
    <p:sldId id="474" r:id="rId47"/>
    <p:sldId id="475" r:id="rId48"/>
    <p:sldId id="476" r:id="rId49"/>
    <p:sldId id="477" r:id="rId50"/>
    <p:sldId id="479" r:id="rId51"/>
    <p:sldId id="500" r:id="rId52"/>
    <p:sldId id="443" r:id="rId53"/>
    <p:sldId id="425" r:id="rId54"/>
    <p:sldId id="426" r:id="rId55"/>
    <p:sldId id="427" r:id="rId56"/>
    <p:sldId id="429" r:id="rId57"/>
    <p:sldId id="444" r:id="rId58"/>
    <p:sldId id="428" r:id="rId59"/>
    <p:sldId id="439" r:id="rId60"/>
    <p:sldId id="430" r:id="rId61"/>
    <p:sldId id="431" r:id="rId62"/>
    <p:sldId id="445" r:id="rId63"/>
    <p:sldId id="432" r:id="rId64"/>
    <p:sldId id="433" r:id="rId65"/>
    <p:sldId id="434" r:id="rId66"/>
    <p:sldId id="499" r:id="rId67"/>
    <p:sldId id="496" r:id="rId68"/>
    <p:sldId id="435" r:id="rId69"/>
    <p:sldId id="436" r:id="rId70"/>
    <p:sldId id="480" r:id="rId71"/>
    <p:sldId id="495" r:id="rId72"/>
    <p:sldId id="437" r:id="rId73"/>
    <p:sldId id="494" r:id="rId74"/>
    <p:sldId id="438" r:id="rId75"/>
  </p:sldIdLst>
  <p:sldSz cx="9144000" cy="6858000" type="screen4x3"/>
  <p:notesSz cx="6858000" cy="9144000"/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00"/>
    <a:srgbClr val="FFFF00"/>
    <a:srgbClr val="FF00FF"/>
    <a:srgbClr val="00FFFF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69" autoAdjust="0"/>
    <p:restoredTop sz="95971" autoAdjust="0"/>
  </p:normalViewPr>
  <p:slideViewPr>
    <p:cSldViewPr>
      <p:cViewPr>
        <p:scale>
          <a:sx n="80" d="100"/>
          <a:sy n="80" d="100"/>
        </p:scale>
        <p:origin x="-107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08" name="Picture 44" descr="kilochart_900_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3163" y="549275"/>
            <a:ext cx="1620837" cy="2160588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088" y="620713"/>
            <a:ext cx="6781800" cy="2133600"/>
          </a:xfrm>
        </p:spPr>
        <p:txBody>
          <a:bodyPr/>
          <a:lstStyle>
            <a:lvl1pPr algn="ctr">
              <a:defRPr sz="4800">
                <a:latin typeface="Comic Sans MS" pitchFamily="66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336600"/>
                </a:solidFill>
                <a:latin typeface="Comic Sans MS" pitchFamily="66" charset="0"/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2124075" y="6165850"/>
            <a:ext cx="4679950" cy="692150"/>
          </a:xfrm>
        </p:spPr>
        <p:txBody>
          <a:bodyPr/>
          <a:lstStyle>
            <a:lvl1pPr>
              <a:defRPr b="0" i="1">
                <a:effectLst/>
                <a:latin typeface="Times New Roman" pitchFamily="18" charset="0"/>
                <a:ea typeface="標楷體" pitchFamily="65" charset="-120"/>
              </a:defRPr>
            </a:lvl1pPr>
          </a:lstStyle>
          <a:p>
            <a:r>
              <a:rPr lang="en-US" altLang="zh-TW"/>
              <a:t>Digital Camera and Computer Vision Laboratory</a:t>
            </a:r>
          </a:p>
          <a:p>
            <a:r>
              <a:rPr lang="en-US" altLang="zh-TW"/>
              <a:t>Department of Computer Science and Information Engineering</a:t>
            </a:r>
          </a:p>
          <a:p>
            <a:r>
              <a:rPr lang="en-US" altLang="zh-TW"/>
              <a:t>National Taiwan University, Taipei, Taiwan, R.O.C.</a:t>
            </a:r>
          </a:p>
        </p:txBody>
      </p:sp>
      <p:pic>
        <p:nvPicPr>
          <p:cNvPr id="11307" name="Picture 43" descr="bar2_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275"/>
            <a:ext cx="9144000" cy="32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r>
              <a:rPr lang="en-US" altLang="zh-TW"/>
              <a:t>DC &amp; CV Lab.</a:t>
            </a:r>
          </a:p>
          <a:p>
            <a:r>
              <a:rPr lang="en-US" altLang="zh-TW"/>
              <a:t>CSIE NTU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33375"/>
            <a:ext cx="2114550" cy="6119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333375"/>
            <a:ext cx="6192837" cy="6119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r>
              <a:rPr lang="en-US" altLang="zh-TW"/>
              <a:t>DC &amp; CV Lab.</a:t>
            </a:r>
          </a:p>
          <a:p>
            <a:r>
              <a:rPr lang="en-US" altLang="zh-TW"/>
              <a:t>CSIE NTU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333375"/>
            <a:ext cx="8101012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2041525"/>
            <a:ext cx="4038600" cy="4411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5213" y="2041525"/>
            <a:ext cx="4038600" cy="2128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5213" y="4322763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16263" y="6500813"/>
            <a:ext cx="2895600" cy="457200"/>
          </a:xfrm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r>
              <a:rPr lang="en-US" altLang="zh-TW"/>
              <a:t>DC &amp; CV Lab.</a:t>
            </a:r>
          </a:p>
          <a:p>
            <a:r>
              <a:rPr lang="en-US" altLang="zh-TW"/>
              <a:t>CSIE NTU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4213" y="333375"/>
            <a:ext cx="8459787" cy="6119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16263" y="6500813"/>
            <a:ext cx="2895600" cy="457200"/>
          </a:xfrm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r>
              <a:rPr lang="en-US" altLang="zh-TW"/>
              <a:t>DC &amp; CV Lab.</a:t>
            </a:r>
          </a:p>
          <a:p>
            <a:r>
              <a:rPr lang="en-US" altLang="zh-TW"/>
              <a:t>CSIE NTU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333375"/>
            <a:ext cx="8101012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2041525"/>
            <a:ext cx="4038600" cy="4411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5213" y="2041525"/>
            <a:ext cx="4038600" cy="4411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16263" y="6500813"/>
            <a:ext cx="2895600" cy="457200"/>
          </a:xfrm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r>
              <a:rPr lang="en-US" altLang="zh-TW"/>
              <a:t>DC &amp; CV Lab.</a:t>
            </a:r>
          </a:p>
          <a:p>
            <a:r>
              <a:rPr lang="en-US" altLang="zh-TW"/>
              <a:t>CSIE NTU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017713"/>
            <a:ext cx="842168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151313"/>
            <a:ext cx="842168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D2B1C-6B0C-4771-9809-3622C1252BE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9935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E5C2-DEB1-4401-8D9E-7C1C88E3A16F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Digital Camera and Computer Vision Laboratory</a:t>
            </a:r>
          </a:p>
          <a:p>
            <a:r>
              <a:rPr lang="en-US" altLang="zh-TW" smtClean="0"/>
              <a:t>Department of Computer Science and Information Engineering</a:t>
            </a:r>
          </a:p>
          <a:p>
            <a:r>
              <a:rPr lang="en-US" altLang="zh-TW" smtClean="0"/>
              <a:t>National Taiwan University, Taipei, Taiwan, R.O.C.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6A0D6-40AF-4D61-A164-517565C35C1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4" descr="kilochart_900_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3163" y="549275"/>
            <a:ext cx="1620837" cy="2160588"/>
          </a:xfrm>
          <a:prstGeom prst="rect">
            <a:avLst/>
          </a:prstGeom>
          <a:noFill/>
        </p:spPr>
      </p:pic>
      <p:pic>
        <p:nvPicPr>
          <p:cNvPr id="8" name="Picture 43" descr="bar2_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275"/>
            <a:ext cx="9144000" cy="323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183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E5C2-DEB1-4401-8D9E-7C1C88E3A16F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DC &amp; CV Lab.</a:t>
            </a:r>
          </a:p>
          <a:p>
            <a:r>
              <a:rPr lang="en-US" altLang="zh-TW" smtClean="0"/>
              <a:t>CSIE NTU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6A0D6-40AF-4D61-A164-517565C35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48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E5C2-DEB1-4401-8D9E-7C1C88E3A16F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DC &amp; CV Lab.</a:t>
            </a:r>
          </a:p>
          <a:p>
            <a:r>
              <a:rPr lang="en-US" altLang="zh-TW" smtClean="0"/>
              <a:t>CSIE NTU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6A0D6-40AF-4D61-A164-517565C35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36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E5C2-DEB1-4401-8D9E-7C1C88E3A16F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DC &amp; CV Lab.</a:t>
            </a:r>
          </a:p>
          <a:p>
            <a:r>
              <a:rPr lang="en-US" altLang="zh-TW" smtClean="0"/>
              <a:t>CSIE NTU</a:t>
            </a: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6A0D6-40AF-4D61-A164-517565C35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05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r>
              <a:rPr lang="en-US" altLang="zh-TW"/>
              <a:t>DC &amp; CV Lab.</a:t>
            </a:r>
          </a:p>
          <a:p>
            <a:r>
              <a:rPr lang="en-US" altLang="zh-TW"/>
              <a:t>CSIE NTU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E5C2-DEB1-4401-8D9E-7C1C88E3A16F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DC &amp; CV Lab.</a:t>
            </a:r>
          </a:p>
          <a:p>
            <a:r>
              <a:rPr lang="en-US" altLang="zh-TW" smtClean="0"/>
              <a:t>CSIE NTU</a:t>
            </a: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6A0D6-40AF-4D61-A164-517565C35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03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E5C2-DEB1-4401-8D9E-7C1C88E3A16F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DC &amp; CV Lab.</a:t>
            </a:r>
          </a:p>
          <a:p>
            <a:r>
              <a:rPr lang="en-US" altLang="zh-TW" smtClean="0"/>
              <a:t>CSIE NTU</a:t>
            </a: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6A0D6-40AF-4D61-A164-517565C35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09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E5C2-DEB1-4401-8D9E-7C1C88E3A16F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DC &amp; CV Lab.</a:t>
            </a:r>
          </a:p>
          <a:p>
            <a:r>
              <a:rPr lang="en-US" altLang="zh-TW" smtClean="0"/>
              <a:t>CSIE NTU</a:t>
            </a: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6A0D6-40AF-4D61-A164-517565C35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69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E5C2-DEB1-4401-8D9E-7C1C88E3A16F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DC &amp; CV Lab.</a:t>
            </a:r>
          </a:p>
          <a:p>
            <a:r>
              <a:rPr lang="en-US" altLang="zh-TW" smtClean="0"/>
              <a:t>CSIE NTU</a:t>
            </a: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6A0D6-40AF-4D61-A164-517565C35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50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E5C2-DEB1-4401-8D9E-7C1C88E3A16F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DC &amp; CV Lab.</a:t>
            </a:r>
          </a:p>
          <a:p>
            <a:r>
              <a:rPr lang="en-US" altLang="zh-TW" smtClean="0"/>
              <a:t>CSIE NTU</a:t>
            </a: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6A0D6-40AF-4D61-A164-517565C35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65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E5C2-DEB1-4401-8D9E-7C1C88E3A16F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DC &amp; CV Lab.</a:t>
            </a:r>
          </a:p>
          <a:p>
            <a:r>
              <a:rPr lang="en-US" altLang="zh-TW" smtClean="0"/>
              <a:t>CSIE NTU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6A0D6-40AF-4D61-A164-517565C35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43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E5C2-DEB1-4401-8D9E-7C1C88E3A16F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DC &amp; CV Lab.</a:t>
            </a:r>
          </a:p>
          <a:p>
            <a:r>
              <a:rPr lang="en-US" altLang="zh-TW" smtClean="0"/>
              <a:t>CSIE NTU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6A0D6-40AF-4D61-A164-517565C35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31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017713"/>
            <a:ext cx="842168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151313"/>
            <a:ext cx="842168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D2B1C-6B0C-4771-9809-3622C1252BE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99354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333375"/>
            <a:ext cx="8101012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2041525"/>
            <a:ext cx="4038600" cy="4411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5213" y="2041525"/>
            <a:ext cx="4038600" cy="4411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16263" y="6500813"/>
            <a:ext cx="2895600" cy="457200"/>
          </a:xfrm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r>
              <a:rPr lang="en-US" altLang="zh-TW"/>
              <a:t>DC &amp; CV Lab.</a:t>
            </a:r>
          </a:p>
          <a:p>
            <a:r>
              <a:rPr lang="en-US" altLang="zh-TW"/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30892545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333375"/>
            <a:ext cx="8101012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2041525"/>
            <a:ext cx="4038600" cy="4411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5213" y="2041525"/>
            <a:ext cx="4038600" cy="2128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5213" y="4322763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16263" y="6500813"/>
            <a:ext cx="2895600" cy="457200"/>
          </a:xfrm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r>
              <a:rPr lang="en-US" altLang="zh-TW"/>
              <a:t>DC &amp; CV Lab.</a:t>
            </a:r>
          </a:p>
          <a:p>
            <a:r>
              <a:rPr lang="en-US" altLang="zh-TW"/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130414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r>
              <a:rPr lang="en-US" altLang="zh-TW"/>
              <a:t>DC &amp; CV Lab.</a:t>
            </a:r>
          </a:p>
          <a:p>
            <a:r>
              <a:rPr lang="en-US" altLang="zh-TW"/>
              <a:t>CSIE NTU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2041525"/>
            <a:ext cx="40386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5213" y="2041525"/>
            <a:ext cx="40386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r>
              <a:rPr lang="en-US" altLang="zh-TW"/>
              <a:t>DC &amp; CV Lab.</a:t>
            </a:r>
          </a:p>
          <a:p>
            <a:r>
              <a:rPr lang="en-US" altLang="zh-TW"/>
              <a:t>CSIE NTU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r>
              <a:rPr lang="en-US" altLang="zh-TW"/>
              <a:t>DC &amp; CV Lab.</a:t>
            </a:r>
          </a:p>
          <a:p>
            <a:r>
              <a:rPr lang="en-US" altLang="zh-TW"/>
              <a:t>CSIE NTU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r>
              <a:rPr lang="en-US" altLang="zh-TW"/>
              <a:t>DC &amp; CV Lab.</a:t>
            </a:r>
          </a:p>
          <a:p>
            <a:r>
              <a:rPr lang="en-US" altLang="zh-TW"/>
              <a:t>CSIE NTU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r>
              <a:rPr lang="en-US" altLang="zh-TW"/>
              <a:t>DC &amp; CV Lab.</a:t>
            </a:r>
          </a:p>
          <a:p>
            <a:r>
              <a:rPr lang="en-US" altLang="zh-TW"/>
              <a:t>CSIE NTU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r>
              <a:rPr lang="en-US" altLang="zh-TW"/>
              <a:t>DC &amp; CV Lab.</a:t>
            </a:r>
          </a:p>
          <a:p>
            <a:r>
              <a:rPr lang="en-US" altLang="zh-TW"/>
              <a:t>CSIE NTU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r>
              <a:rPr lang="en-US" altLang="zh-TW"/>
              <a:t>DC &amp; CV Lab.</a:t>
            </a:r>
          </a:p>
          <a:p>
            <a:r>
              <a:rPr lang="en-US" altLang="zh-TW"/>
              <a:t>CSIE NTU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0" name="Picture 40" descr="color_wheel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260350"/>
            <a:ext cx="1655763" cy="1673225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333375"/>
            <a:ext cx="81010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041525"/>
            <a:ext cx="8229600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6263" y="65008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en-US" altLang="zh-TW">
                <a:latin typeface="Times New Roman" pitchFamily="18" charset="0"/>
              </a:rPr>
              <a:t>DC &amp; CV Lab.</a:t>
            </a:r>
          </a:p>
          <a:p>
            <a:r>
              <a:rPr lang="en-US" altLang="zh-TW"/>
              <a:t>CSIE NTU</a:t>
            </a:r>
          </a:p>
        </p:txBody>
      </p:sp>
      <p:sp>
        <p:nvSpPr>
          <p:cNvPr id="10283" name="Line 43"/>
          <p:cNvSpPr>
            <a:spLocks noChangeShapeType="1"/>
          </p:cNvSpPr>
          <p:nvPr userDrawn="1"/>
        </p:nvSpPr>
        <p:spPr bwMode="auto">
          <a:xfrm>
            <a:off x="971550" y="1844675"/>
            <a:ext cx="76676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kumimoji="1" sz="2600">
          <a:solidFill>
            <a:schemeClr val="tx1"/>
          </a:solidFill>
          <a:latin typeface="+mn-lt"/>
          <a:ea typeface="+mn-ea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kumimoji="1" sz="2300">
          <a:solidFill>
            <a:schemeClr val="tx1"/>
          </a:solidFill>
          <a:latin typeface="+mn-lt"/>
          <a:ea typeface="+mn-ea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1E5C2-DEB1-4401-8D9E-7C1C88E3A16F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>
                <a:latin typeface="Times New Roman" pitchFamily="18" charset="0"/>
              </a:rPr>
              <a:t>DC &amp; CV Lab.</a:t>
            </a:r>
          </a:p>
          <a:p>
            <a:r>
              <a:rPr lang="en-US" altLang="zh-TW" smtClean="0"/>
              <a:t>CSIE NTU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6A0D6-40AF-4D61-A164-517565C35C1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0" descr="color_wheel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260350"/>
            <a:ext cx="1655763" cy="1673225"/>
          </a:xfrm>
          <a:prstGeom prst="rect">
            <a:avLst/>
          </a:prstGeom>
          <a:noFill/>
        </p:spPr>
      </p:pic>
      <p:sp>
        <p:nvSpPr>
          <p:cNvPr id="8" name="Line 43"/>
          <p:cNvSpPr>
            <a:spLocks noChangeShapeType="1"/>
          </p:cNvSpPr>
          <p:nvPr userDrawn="1"/>
        </p:nvSpPr>
        <p:spPr bwMode="auto">
          <a:xfrm>
            <a:off x="971550" y="1844675"/>
            <a:ext cx="76676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4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Excel_97-2003_Worksheet1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png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Excel_97-2003_Worksheet2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png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Excel_97-2003_Worksheet3.xls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6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0.emf"/><Relationship Id="rId4" Type="http://schemas.openxmlformats.org/officeDocument/2006/relationships/oleObject" Target="../embeddings/Microsoft_Excel_97-2003_Worksheet4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1.emf"/><Relationship Id="rId4" Type="http://schemas.openxmlformats.org/officeDocument/2006/relationships/oleObject" Target="../embeddings/Microsoft_Excel_97-2003_Worksheet5.xls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3.emf"/><Relationship Id="rId4" Type="http://schemas.openxmlformats.org/officeDocument/2006/relationships/oleObject" Target="../embeddings/Microsoft_Excel_97-2003_Worksheet6.xls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5.png"/><Relationship Id="rId4" Type="http://schemas.openxmlformats.org/officeDocument/2006/relationships/image" Target="../media/image43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3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56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3.png"/><Relationship Id="rId5" Type="http://schemas.openxmlformats.org/officeDocument/2006/relationships/image" Target="../media/image61.wmf"/><Relationship Id="rId4" Type="http://schemas.openxmlformats.org/officeDocument/2006/relationships/oleObject" Target="../embeddings/oleObject17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3.png"/><Relationship Id="rId5" Type="http://schemas.openxmlformats.org/officeDocument/2006/relationships/image" Target="../media/image63.wmf"/><Relationship Id="rId4" Type="http://schemas.openxmlformats.org/officeDocument/2006/relationships/oleObject" Target="../embeddings/oleObject18.bin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mailto:r94922081@ntu.edu.tw" TargetMode="Externa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90600"/>
            <a:ext cx="8382000" cy="4876800"/>
          </a:xfrm>
          <a:solidFill>
            <a:srgbClr val="FFFF00"/>
          </a:solidFill>
        </p:spPr>
        <p:txBody>
          <a:bodyPr/>
          <a:lstStyle/>
          <a:p>
            <a:pPr>
              <a:defRPr/>
            </a:pPr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Gray-Scale Morphology</a:t>
            </a:r>
            <a:endParaRPr lang="th-TH" sz="11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4599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22285" y="0"/>
            <a:ext cx="9121715" cy="88235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Gray-Scale Dilation</a:t>
            </a:r>
            <a:endParaRPr lang="th-TH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3168650" y="1938337"/>
            <a:ext cx="5795963" cy="8223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buFontTx/>
              <a:buChar char="•"/>
            </a:pP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</a:t>
            </a:r>
            <a:r>
              <a:rPr lang="en-US" baseline="-25000" dirty="0" err="1">
                <a:latin typeface="Comic Sans MS" pitchFamily="66" charset="0"/>
              </a:rPr>
              <a:t>f</a:t>
            </a:r>
            <a:r>
              <a:rPr lang="en-US" dirty="0">
                <a:latin typeface="Comic Sans MS" pitchFamily="66" charset="0"/>
              </a:rPr>
              <a:t> and </a:t>
            </a:r>
            <a:r>
              <a:rPr lang="en-US" dirty="0" err="1">
                <a:latin typeface="Comic Sans MS" pitchFamily="66" charset="0"/>
              </a:rPr>
              <a:t>D</a:t>
            </a:r>
            <a:r>
              <a:rPr lang="en-US" baseline="-25000" dirty="0" err="1">
                <a:latin typeface="Comic Sans MS" pitchFamily="66" charset="0"/>
              </a:rPr>
              <a:t>b</a:t>
            </a:r>
            <a:r>
              <a:rPr lang="en-US" dirty="0">
                <a:latin typeface="Comic Sans MS" pitchFamily="66" charset="0"/>
              </a:rPr>
              <a:t> are the domains of f and b, respectively</a:t>
            </a:r>
            <a:endParaRPr lang="th-TH" dirty="0">
              <a:latin typeface="Comic Sans MS" pitchFamily="66" charset="0"/>
            </a:endParaRPr>
          </a:p>
        </p:txBody>
      </p:sp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0" y="2617050"/>
            <a:ext cx="4860925" cy="415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970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928335"/>
              </p:ext>
            </p:extLst>
          </p:nvPr>
        </p:nvGraphicFramePr>
        <p:xfrm>
          <a:off x="179388" y="764704"/>
          <a:ext cx="7810500" cy="134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71" name="Equation" r:id="rId4" imgW="2654300" imgH="457200" progId="Equation.3">
                  <p:embed/>
                </p:oleObj>
              </mc:Choice>
              <mc:Fallback>
                <p:oleObj name="Equation" r:id="rId4" imgW="2654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764704"/>
                        <a:ext cx="7810500" cy="134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5A79DE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5040313" y="3003550"/>
            <a:ext cx="3924300" cy="378565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marL="268288" indent="-2682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5A79DE"/>
              </a:buClr>
              <a:buSzPct val="60000"/>
              <a:buFont typeface="Wingdings" pitchFamily="2" charset="2"/>
              <a:buChar char="q"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ngsana New" pitchFamily="18" charset="-34"/>
              </a:rPr>
              <a:t>condition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ngsana New" pitchFamily="18" charset="-34"/>
              </a:rPr>
              <a:t>that (s-x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ngsana New" pitchFamily="18" charset="-34"/>
              </a:rPr>
              <a:t>) and (t-y) have to be in the domain of f and (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ngsana New" pitchFamily="18" charset="-34"/>
              </a:rPr>
              <a:t>x,y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ngsana New" pitchFamily="18" charset="-34"/>
              </a:rPr>
              <a:t>) have to be in the domain of b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ngsana New" pitchFamily="18" charset="-34"/>
              </a:rPr>
              <a:t>is similar to the condition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ngsana New" pitchFamily="18" charset="-34"/>
              </a:rPr>
              <a:t>in binary morphological dilation where the two sets have to </a:t>
            </a:r>
            <a:r>
              <a:rPr lang="en-US" u="sng" dirty="0">
                <a:solidFill>
                  <a:srgbClr val="FF0000"/>
                </a:solidFill>
                <a:latin typeface="Comic Sans MS" pitchFamily="66" charset="0"/>
                <a:cs typeface="Angsana New" pitchFamily="18" charset="-34"/>
              </a:rPr>
              <a:t>overlap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ngsana New" pitchFamily="18" charset="-34"/>
              </a:rPr>
              <a:t> by at least one element</a:t>
            </a:r>
            <a:endParaRPr lang="th-TH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2473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856"/>
            <a:ext cx="9144000" cy="174496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Gray-Scale Dilation Characteristics</a:t>
            </a:r>
            <a:endParaRPr lang="th-TH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979613"/>
            <a:ext cx="8775700" cy="484028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Gray Scale Dilation is similar to 2D convolution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/>
              <a:t>f(s-x) : f(-x) is simply f(x) mirrored with respect to the original of the x axis. the function </a:t>
            </a:r>
            <a:r>
              <a:rPr lang="en-US" sz="2400" dirty="0" smtClean="0">
                <a:solidFill>
                  <a:srgbClr val="0000FF"/>
                </a:solidFill>
              </a:rPr>
              <a:t>f(s-x)</a:t>
            </a:r>
            <a:r>
              <a:rPr lang="en-US" sz="2400" dirty="0" smtClean="0"/>
              <a:t> moves to the right for </a:t>
            </a:r>
            <a:r>
              <a:rPr lang="en-US" sz="2400" dirty="0" smtClean="0">
                <a:solidFill>
                  <a:srgbClr val="0000FF"/>
                </a:solidFill>
              </a:rPr>
              <a:t>positive s,</a:t>
            </a:r>
            <a:r>
              <a:rPr lang="en-US" sz="2400" dirty="0" smtClean="0"/>
              <a:t> and to the left for negative s.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00FF"/>
                </a:solidFill>
              </a:rPr>
              <a:t>max operation </a:t>
            </a:r>
            <a:r>
              <a:rPr lang="en-US" sz="2400" dirty="0" smtClean="0"/>
              <a:t>replaces the sums of convolution 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/>
              <a:t>addition operation replaces with the  products of convolution</a:t>
            </a:r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800" u="sng" dirty="0" smtClean="0">
                <a:solidFill>
                  <a:srgbClr val="C00000"/>
                </a:solidFill>
              </a:rPr>
              <a:t>general effect of Gray Scale Dilation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/>
              <a:t>if all the values of the structuring element are positive, the output image tends to be brighter than the input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endParaRPr lang="en-US" sz="2400" dirty="0" smtClean="0"/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/>
              <a:t>dark details either are reduced or eliminated, depending on how their values and shapes relate to the structuring element used for dilation</a:t>
            </a:r>
            <a:endParaRPr lang="th-TH" sz="2400" dirty="0" smtClean="0"/>
          </a:p>
        </p:txBody>
      </p:sp>
    </p:spTree>
    <p:extLst>
      <p:ext uri="{BB962C8B-B14F-4D97-AF65-F5344CB8AC3E}">
        <p14:creationId xmlns:p14="http://schemas.microsoft.com/office/powerpoint/2010/main" val="268198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7350" y="116632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zh-TW" b="0" dirty="0" smtClean="0"/>
              <a:t>Gray </a:t>
            </a:r>
            <a:r>
              <a:rPr lang="en-US" altLang="zh-TW" b="0" dirty="0"/>
              <a:t>Scale Dilation </a:t>
            </a:r>
            <a:r>
              <a:rPr lang="en-US" altLang="zh-TW" b="0" dirty="0" smtClean="0"/>
              <a:t>Using Umbra</a:t>
            </a:r>
            <a:endParaRPr lang="en-US" altLang="zh-TW" b="0" dirty="0"/>
          </a:p>
        </p:txBody>
      </p:sp>
      <p:sp>
        <p:nvSpPr>
          <p:cNvPr id="300035" name="Rectangle 3"/>
          <p:cNvSpPr>
            <a:spLocks noGrp="1" noChangeArrowheads="1"/>
          </p:cNvSpPr>
          <p:nvPr>
            <p:ph idx="1"/>
          </p:nvPr>
        </p:nvSpPr>
        <p:spPr>
          <a:xfrm>
            <a:off x="387350" y="1447006"/>
            <a:ext cx="8229600" cy="4525963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gray scale dilation</a:t>
            </a:r>
            <a:r>
              <a:rPr lang="en-US" altLang="zh-TW" dirty="0"/>
              <a:t>: surface of dilation of </a:t>
            </a:r>
            <a:r>
              <a:rPr lang="en-US" altLang="zh-TW" dirty="0" err="1"/>
              <a:t>umbras</a:t>
            </a:r>
            <a:r>
              <a:rPr lang="en-US" altLang="zh-TW" dirty="0"/>
              <a:t> </a:t>
            </a:r>
          </a:p>
          <a:p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>
                <a:solidFill>
                  <a:srgbClr val="FF0000"/>
                </a:solidFill>
              </a:rPr>
              <a:t>dilation </a:t>
            </a:r>
            <a:r>
              <a:rPr lang="en-US" altLang="zh-TW" dirty="0">
                <a:solidFill>
                  <a:srgbClr val="FF0000"/>
                </a:solidFill>
              </a:rPr>
              <a:t>of </a:t>
            </a:r>
            <a:r>
              <a:rPr lang="en-US" altLang="zh-TW" i="1" dirty="0">
                <a:solidFill>
                  <a:srgbClr val="FF0000"/>
                </a:solidFill>
              </a:rPr>
              <a:t>f</a:t>
            </a:r>
            <a:r>
              <a:rPr lang="en-US" altLang="zh-TW" dirty="0">
                <a:solidFill>
                  <a:srgbClr val="FF0000"/>
                </a:solidFill>
              </a:rPr>
              <a:t> by </a:t>
            </a:r>
            <a:r>
              <a:rPr lang="en-US" altLang="zh-TW" i="1" dirty="0">
                <a:solidFill>
                  <a:srgbClr val="FF0000"/>
                </a:solidFill>
              </a:rPr>
              <a:t>k</a:t>
            </a:r>
            <a:r>
              <a:rPr lang="en-US" altLang="zh-TW" dirty="0">
                <a:solidFill>
                  <a:srgbClr val="FF0000"/>
                </a:solidFill>
              </a:rPr>
              <a:t>: </a:t>
            </a:r>
            <a:r>
              <a:rPr lang="en-US" altLang="zh-TW" dirty="0"/>
              <a:t>denoted by</a:t>
            </a:r>
          </a:p>
          <a:p>
            <a:endParaRPr lang="en-US" altLang="zh-TW" dirty="0"/>
          </a:p>
        </p:txBody>
      </p:sp>
      <p:pic>
        <p:nvPicPr>
          <p:cNvPr id="300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1050" y="3709988"/>
            <a:ext cx="3127375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00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713" y="4343400"/>
            <a:ext cx="7254875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140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61" name="Picture 5"/>
          <p:cNvPicPr>
            <a:picLocks noChangeAspect="1" noChangeArrowheads="1"/>
          </p:cNvPicPr>
          <p:nvPr/>
        </p:nvPicPr>
        <p:blipFill rotWithShape="1">
          <a:blip r:embed="rId2" cstate="print"/>
          <a:srcRect b="16088"/>
          <a:stretch/>
        </p:blipFill>
        <p:spPr bwMode="auto">
          <a:xfrm>
            <a:off x="-11875" y="2636913"/>
            <a:ext cx="586814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868144" y="-1"/>
            <a:ext cx="3168352" cy="322139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Gray Scale Dilation Using Umbra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b="8827"/>
          <a:stretch/>
        </p:blipFill>
        <p:spPr>
          <a:xfrm>
            <a:off x="259997" y="9128"/>
            <a:ext cx="5420039" cy="2649071"/>
          </a:xfr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 cstate="print"/>
          <a:srcRect l="12333" t="3748" r="12207" b="36066"/>
          <a:stretch/>
        </p:blipFill>
        <p:spPr bwMode="auto">
          <a:xfrm>
            <a:off x="6235708" y="6021287"/>
            <a:ext cx="2908292" cy="73445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79512" y="6021288"/>
            <a:ext cx="274268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Dilating the </a:t>
            </a:r>
            <a:r>
              <a:rPr lang="en-US" dirty="0" err="1" smtClean="0"/>
              <a:t>umbras</a:t>
            </a:r>
            <a:r>
              <a:rPr lang="en-US" dirty="0" smtClean="0"/>
              <a:t> of f and k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755576" y="5301208"/>
            <a:ext cx="43204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63888" y="6165304"/>
            <a:ext cx="172819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Finding the top surface T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211960" y="5301208"/>
            <a:ext cx="7200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26009" y="5548590"/>
            <a:ext cx="274268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umbra of  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2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264" cy="560263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altLang="zh-TW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Gray </a:t>
            </a:r>
            <a:r>
              <a:rPr lang="en-US" altLang="zh-TW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 </a:t>
            </a:r>
            <a:r>
              <a:rPr lang="en-US" altLang="zh-TW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Dilation with Umbra</a:t>
            </a:r>
            <a:endParaRPr lang="en-US" altLang="zh-TW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5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zh-TW"/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079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pic>
        <p:nvPicPr>
          <p:cNvPr id="3020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" y="1258786"/>
            <a:ext cx="8561388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20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387667"/>
            <a:ext cx="5688632" cy="447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-8874"/>
            <a:ext cx="9143999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Calculations of Gray Scale Dilation Using Umbra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8224" y="2636912"/>
            <a:ext cx="206523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want to calculate f dilation by 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1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zh-TW" sz="2600"/>
          </a:p>
          <a:p>
            <a:endParaRPr lang="en-US" altLang="zh-TW" sz="2600"/>
          </a:p>
          <a:p>
            <a:endParaRPr lang="en-US" altLang="zh-TW" sz="2600"/>
          </a:p>
          <a:p>
            <a:endParaRPr lang="en-US" altLang="zh-TW" sz="2600"/>
          </a:p>
          <a:p>
            <a:endParaRPr lang="en-US" altLang="zh-TW" sz="2600"/>
          </a:p>
        </p:txBody>
      </p:sp>
      <p:graphicFrame>
        <p:nvGraphicFramePr>
          <p:cNvPr id="361478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55586729"/>
              </p:ext>
            </p:extLst>
          </p:nvPr>
        </p:nvGraphicFramePr>
        <p:xfrm>
          <a:off x="611560" y="1052736"/>
          <a:ext cx="7008812" cy="448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09" name="圖表" r:id="rId4" imgW="4391025" imgH="2809875" progId="Excel.Chart.8">
                  <p:embed/>
                </p:oleObj>
              </mc:Choice>
              <mc:Fallback>
                <p:oleObj name="圖表" r:id="rId4" imgW="4391025" imgH="280987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052736"/>
                        <a:ext cx="7008812" cy="4484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6" cstate="print"/>
          <a:srcRect b="74248"/>
          <a:stretch/>
        </p:blipFill>
        <p:spPr bwMode="auto">
          <a:xfrm>
            <a:off x="971600" y="5589240"/>
            <a:ext cx="5688632" cy="115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979712" y="260648"/>
            <a:ext cx="475252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Representation of K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72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zh-TW" sz="2600"/>
          </a:p>
          <a:p>
            <a:endParaRPr lang="en-US" altLang="zh-TW" sz="2600"/>
          </a:p>
        </p:txBody>
      </p:sp>
      <p:graphicFrame>
        <p:nvGraphicFramePr>
          <p:cNvPr id="363524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6319934"/>
              </p:ext>
            </p:extLst>
          </p:nvPr>
        </p:nvGraphicFramePr>
        <p:xfrm>
          <a:off x="1043608" y="1340768"/>
          <a:ext cx="7457862" cy="4254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33" name="圖表" r:id="rId4" imgW="5743575" imgH="3276600" progId="Excel.Chart.8">
                  <p:embed/>
                </p:oleObj>
              </mc:Choice>
              <mc:Fallback>
                <p:oleObj name="圖表" r:id="rId4" imgW="5743575" imgH="32766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340768"/>
                        <a:ext cx="7457862" cy="42548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6" cstate="print"/>
          <a:srcRect l="2140" t="26814" r="2251" b="47418"/>
          <a:stretch/>
        </p:blipFill>
        <p:spPr bwMode="auto">
          <a:xfrm>
            <a:off x="1187624" y="5706092"/>
            <a:ext cx="5438899" cy="115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979712" y="260648"/>
            <a:ext cx="475252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Representation of F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18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856"/>
            <a:ext cx="3210248" cy="325712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zh-TW" b="0" dirty="0" smtClean="0"/>
              <a:t>Calculations of Gray </a:t>
            </a:r>
            <a:r>
              <a:rPr lang="en-US" altLang="zh-TW" b="0" dirty="0"/>
              <a:t>Scale </a:t>
            </a:r>
            <a:r>
              <a:rPr lang="en-US" altLang="zh-TW" b="0" dirty="0" smtClean="0"/>
              <a:t>Dilation</a:t>
            </a:r>
            <a:endParaRPr lang="en-US" altLang="zh-TW" b="0" dirty="0"/>
          </a:p>
        </p:txBody>
      </p:sp>
      <p:sp>
        <p:nvSpPr>
          <p:cNvPr id="303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</p:txBody>
      </p:sp>
      <p:pic>
        <p:nvPicPr>
          <p:cNvPr id="303108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6864" r="3536" b="11698"/>
          <a:stretch/>
        </p:blipFill>
        <p:spPr bwMode="auto">
          <a:xfrm>
            <a:off x="3589068" y="2276872"/>
            <a:ext cx="5375420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t="56035" r="3921"/>
          <a:stretch/>
        </p:blipFill>
        <p:spPr bwMode="auto">
          <a:xfrm>
            <a:off x="3210248" y="311505"/>
            <a:ext cx="5465582" cy="196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4315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099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zh-TW"/>
          </a:p>
          <a:p>
            <a:endParaRPr lang="en-US" altLang="zh-TW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pic>
        <p:nvPicPr>
          <p:cNvPr id="3409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163" y="4763"/>
            <a:ext cx="5754687" cy="687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444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n-US" sz="72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Z</a:t>
            </a:r>
            <a:r>
              <a:rPr lang="en-US" sz="72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th-TH" sz="7200" b="1" baseline="30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set in mathematic morphology represent objects in an image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binary image </a:t>
            </a:r>
            <a:r>
              <a:rPr lang="en-US" dirty="0" smtClean="0"/>
              <a:t>(0 = white, 1 = black) : the element of the set is the coordinates (</a:t>
            </a:r>
            <a:r>
              <a:rPr lang="en-US" dirty="0" err="1" smtClean="0"/>
              <a:t>x,y</a:t>
            </a:r>
            <a:r>
              <a:rPr lang="en-US" dirty="0" smtClean="0"/>
              <a:t>) of pixel belong to the object </a:t>
            </a:r>
            <a:r>
              <a:rPr lang="en-US" dirty="0" smtClean="0">
                <a:sym typeface="Wingdings 3" pitchFamily="18" charset="2"/>
              </a:rPr>
              <a:t> </a:t>
            </a:r>
            <a:r>
              <a:rPr lang="en-US" dirty="0" smtClean="0"/>
              <a:t>Z</a:t>
            </a:r>
            <a:r>
              <a:rPr lang="en-US" baseline="30000" dirty="0" smtClean="0"/>
              <a:t>2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gray-scaled image </a:t>
            </a:r>
            <a:r>
              <a:rPr lang="en-US" dirty="0" smtClean="0"/>
              <a:t>: </a:t>
            </a:r>
            <a:r>
              <a:rPr lang="en-US" sz="2800" dirty="0" smtClean="0"/>
              <a:t>the element of the set is the coordinates (</a:t>
            </a:r>
            <a:r>
              <a:rPr lang="en-US" sz="2800" dirty="0" err="1" smtClean="0"/>
              <a:t>x,y</a:t>
            </a:r>
            <a:r>
              <a:rPr lang="en-US" sz="2800" dirty="0" smtClean="0"/>
              <a:t>) of pixel belong to the object and the gray levels </a:t>
            </a:r>
            <a:r>
              <a:rPr lang="en-US" sz="2800" dirty="0" smtClean="0">
                <a:sym typeface="Wingdings 3" pitchFamily="18" charset="2"/>
              </a:rPr>
              <a:t></a:t>
            </a:r>
            <a:r>
              <a:rPr lang="en-US" dirty="0" smtClean="0"/>
              <a:t> Z</a:t>
            </a:r>
            <a:r>
              <a:rPr lang="en-US" baseline="30000" dirty="0" smtClean="0"/>
              <a:t>3</a:t>
            </a:r>
            <a:endParaRPr lang="th-TH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50711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0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556792"/>
            <a:ext cx="8766900" cy="4699695"/>
          </a:xfrm>
        </p:spPr>
      </p:pic>
      <p:sp>
        <p:nvSpPr>
          <p:cNvPr id="342021" name="Rectangle 5"/>
          <p:cNvSpPr>
            <a:spLocks noChangeArrowheads="1"/>
          </p:cNvSpPr>
          <p:nvPr/>
        </p:nvSpPr>
        <p:spPr bwMode="auto">
          <a:xfrm>
            <a:off x="7208838" y="5278438"/>
            <a:ext cx="144462" cy="144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7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zh-TW" sz="2600"/>
          </a:p>
          <a:p>
            <a:endParaRPr lang="en-US" altLang="zh-TW" sz="2600"/>
          </a:p>
        </p:txBody>
      </p:sp>
      <p:graphicFrame>
        <p:nvGraphicFramePr>
          <p:cNvPr id="36557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04800" y="2097088"/>
          <a:ext cx="8659813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57" name="圖表" r:id="rId4" imgW="4600575" imgH="2343150" progId="Excel.Chart.8">
                  <p:embed/>
                </p:oleObj>
              </mc:Choice>
              <mc:Fallback>
                <p:oleObj name="圖表" r:id="rId4" imgW="4600575" imgH="234315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097088"/>
                        <a:ext cx="8659813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01012" cy="1295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t="54808" b="12849"/>
          <a:stretch/>
        </p:blipFill>
        <p:spPr>
          <a:xfrm>
            <a:off x="168836" y="571000"/>
            <a:ext cx="8766900" cy="15200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9952" y="6165304"/>
            <a:ext cx="388843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dilation by k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Representation of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dilation by k</a:t>
            </a:r>
          </a:p>
        </p:txBody>
      </p:sp>
    </p:spTree>
    <p:extLst>
      <p:ext uri="{BB962C8B-B14F-4D97-AF65-F5344CB8AC3E}">
        <p14:creationId xmlns:p14="http://schemas.microsoft.com/office/powerpoint/2010/main" val="272878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064896" cy="626469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Gray Scale </a:t>
            </a:r>
            <a:r>
              <a:rPr lang="en-US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Erosion</a:t>
            </a:r>
            <a:endParaRPr lang="th-TH" sz="13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680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348080" y="31340"/>
            <a:ext cx="3795920" cy="274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749" name="Group 4"/>
          <p:cNvGrpSpPr>
            <a:grpSpLocks/>
          </p:cNvGrpSpPr>
          <p:nvPr/>
        </p:nvGrpSpPr>
        <p:grpSpPr bwMode="auto">
          <a:xfrm>
            <a:off x="684213" y="2924175"/>
            <a:ext cx="7659687" cy="1344613"/>
            <a:chOff x="432" y="2704"/>
            <a:chExt cx="4825" cy="847"/>
          </a:xfrm>
        </p:grpSpPr>
        <p:graphicFrame>
          <p:nvGraphicFramePr>
            <p:cNvPr id="31751" name="Object 5"/>
            <p:cNvGraphicFramePr>
              <a:graphicFrameLocks noChangeAspect="1"/>
            </p:cNvGraphicFramePr>
            <p:nvPr/>
          </p:nvGraphicFramePr>
          <p:xfrm>
            <a:off x="432" y="2704"/>
            <a:ext cx="4825" cy="8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5996" name="Equation" r:id="rId4" imgW="2603500" imgH="457200" progId="Equation.3">
                    <p:embed/>
                  </p:oleObj>
                </mc:Choice>
                <mc:Fallback>
                  <p:oleObj name="Equation" r:id="rId4" imgW="26035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2704"/>
                          <a:ext cx="4825" cy="8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5A79DE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752" name="Oval 6"/>
            <p:cNvSpPr>
              <a:spLocks noChangeArrowheads="1"/>
            </p:cNvSpPr>
            <p:nvPr/>
          </p:nvSpPr>
          <p:spPr bwMode="auto">
            <a:xfrm>
              <a:off x="773" y="2775"/>
              <a:ext cx="226" cy="2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539750" y="4652963"/>
            <a:ext cx="813593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8288" indent="-2682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5A79DE"/>
              </a:buClr>
              <a:buSzPct val="60000"/>
              <a:buFont typeface="Wingdings" pitchFamily="2" charset="2"/>
              <a:buChar char="q"/>
            </a:pPr>
            <a:r>
              <a:rPr lang="en-US" dirty="0">
                <a:latin typeface="Comic Sans MS" pitchFamily="66" charset="0"/>
                <a:cs typeface="Angsana New" pitchFamily="18" charset="-34"/>
              </a:rPr>
              <a:t>condition (</a:t>
            </a:r>
            <a:r>
              <a:rPr lang="en-US" dirty="0" err="1">
                <a:latin typeface="Comic Sans MS" pitchFamily="66" charset="0"/>
                <a:cs typeface="Angsana New" pitchFamily="18" charset="-34"/>
              </a:rPr>
              <a:t>s+x</a:t>
            </a:r>
            <a:r>
              <a:rPr lang="en-US" dirty="0">
                <a:latin typeface="Comic Sans MS" pitchFamily="66" charset="0"/>
                <a:cs typeface="Angsana New" pitchFamily="18" charset="-34"/>
              </a:rPr>
              <a:t>) and (</a:t>
            </a:r>
            <a:r>
              <a:rPr lang="en-US" dirty="0" err="1">
                <a:latin typeface="Comic Sans MS" pitchFamily="66" charset="0"/>
                <a:cs typeface="Angsana New" pitchFamily="18" charset="-34"/>
              </a:rPr>
              <a:t>t+y</a:t>
            </a:r>
            <a:r>
              <a:rPr lang="en-US" dirty="0">
                <a:latin typeface="Comic Sans MS" pitchFamily="66" charset="0"/>
                <a:cs typeface="Angsana New" pitchFamily="18" charset="-34"/>
              </a:rPr>
              <a:t>) have to be in the domain of f and (</a:t>
            </a:r>
            <a:r>
              <a:rPr lang="en-US" dirty="0" err="1">
                <a:latin typeface="Comic Sans MS" pitchFamily="66" charset="0"/>
                <a:cs typeface="Angsana New" pitchFamily="18" charset="-34"/>
              </a:rPr>
              <a:t>x,y</a:t>
            </a:r>
            <a:r>
              <a:rPr lang="en-US" dirty="0">
                <a:latin typeface="Comic Sans MS" pitchFamily="66" charset="0"/>
                <a:cs typeface="Angsana New" pitchFamily="18" charset="-34"/>
              </a:rPr>
              <a:t>) have to be in the domain of b is similar to the condition in binary morphological erosion where the structuring element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cs typeface="Angsana New" pitchFamily="18" charset="-34"/>
              </a:rPr>
              <a:t>has to be completely contained by the set being eroded</a:t>
            </a:r>
            <a:endParaRPr lang="th-TH" dirty="0">
              <a:solidFill>
                <a:srgbClr val="FF0000"/>
              </a:solidFill>
              <a:latin typeface="Comic Sans MS" pitchFamily="66" charset="0"/>
              <a:cs typeface="Angsana New" pitchFamily="18" charset="-34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9220"/>
          <a:stretch/>
        </p:blipFill>
        <p:spPr bwMode="auto">
          <a:xfrm>
            <a:off x="28236" y="120188"/>
            <a:ext cx="3820054" cy="266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75856" y="1450558"/>
            <a:ext cx="2072224" cy="250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49656" y="1804174"/>
            <a:ext cx="1731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erosion</a:t>
            </a:r>
            <a:endParaRPr lang="en-US" dirty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title"/>
          </p:nvPr>
        </p:nvSpPr>
        <p:spPr>
          <a:xfrm>
            <a:off x="2483768" y="8092"/>
            <a:ext cx="3240360" cy="144246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Gray Scale Erosion</a:t>
            </a:r>
            <a:endParaRPr lang="th-TH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373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Gray Scale Erosion</a:t>
            </a:r>
            <a:endParaRPr lang="th-TH" sz="8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017713"/>
            <a:ext cx="8421688" cy="457993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similar to 2D correlation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f(</a:t>
            </a:r>
            <a:r>
              <a:rPr lang="en-US" dirty="0" err="1" smtClean="0"/>
              <a:t>s+x</a:t>
            </a:r>
            <a:r>
              <a:rPr lang="en-US" dirty="0" smtClean="0"/>
              <a:t>) moves to the left for positive s and to the right for negative s.</a:t>
            </a: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general effect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/>
              <a:t>if all the elements of the structuring element are positive, the output image tends to be darker than the input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endParaRPr lang="en-US" sz="2400" dirty="0" smtClean="0"/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/>
              <a:t>the effect of bright details in the input image that are smaller in area than the structuring element is reduced, with the degree of reduction being determined by the gray-level values surrounding the bright detail and by the shape and amplitude values of the structuring element itself</a:t>
            </a:r>
            <a:endParaRPr lang="th-TH" sz="2400" dirty="0" smtClean="0"/>
          </a:p>
        </p:txBody>
      </p:sp>
    </p:spTree>
    <p:extLst>
      <p:ext uri="{BB962C8B-B14F-4D97-AF65-F5344CB8AC3E}">
        <p14:creationId xmlns:p14="http://schemas.microsoft.com/office/powerpoint/2010/main" val="195371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636"/>
            <a:ext cx="9144000" cy="169117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Dual property of Gray-scale Erosion and Dilation</a:t>
            </a:r>
            <a:endParaRPr lang="th-TH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017713"/>
            <a:ext cx="8421688" cy="1843087"/>
          </a:xfrm>
        </p:spPr>
        <p:txBody>
          <a:bodyPr/>
          <a:lstStyle/>
          <a:p>
            <a:r>
              <a:rPr lang="en-US" dirty="0" smtClean="0"/>
              <a:t>gray-scale dilation and erosion are </a:t>
            </a:r>
            <a:r>
              <a:rPr lang="en-US" dirty="0" smtClean="0">
                <a:solidFill>
                  <a:srgbClr val="FF0000"/>
                </a:solidFill>
              </a:rPr>
              <a:t>duals</a:t>
            </a:r>
            <a:r>
              <a:rPr lang="en-US" dirty="0" smtClean="0"/>
              <a:t> with respect to </a:t>
            </a:r>
            <a:r>
              <a:rPr lang="en-US" i="1" u="sng" dirty="0" smtClean="0"/>
              <a:t>function complementation and reflection.</a:t>
            </a:r>
          </a:p>
        </p:txBody>
      </p:sp>
      <p:grpSp>
        <p:nvGrpSpPr>
          <p:cNvPr id="33797" name="Group 4"/>
          <p:cNvGrpSpPr>
            <a:grpSpLocks/>
          </p:cNvGrpSpPr>
          <p:nvPr/>
        </p:nvGrpSpPr>
        <p:grpSpPr bwMode="auto">
          <a:xfrm>
            <a:off x="1331913" y="3716338"/>
            <a:ext cx="6699250" cy="2413000"/>
            <a:chOff x="839" y="2341"/>
            <a:chExt cx="4220" cy="1520"/>
          </a:xfrm>
        </p:grpSpPr>
        <p:graphicFrame>
          <p:nvGraphicFramePr>
            <p:cNvPr id="33798" name="Object 5"/>
            <p:cNvGraphicFramePr>
              <a:graphicFrameLocks noChangeAspect="1"/>
            </p:cNvGraphicFramePr>
            <p:nvPr/>
          </p:nvGraphicFramePr>
          <p:xfrm>
            <a:off x="839" y="2341"/>
            <a:ext cx="4220" cy="1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949" name="Equation" r:id="rId3" imgW="2044700" imgH="736600" progId="Equation.3">
                    <p:embed/>
                  </p:oleObj>
                </mc:Choice>
                <mc:Fallback>
                  <p:oleObj name="Equation" r:id="rId3" imgW="2044700" imgH="736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9" y="2341"/>
                          <a:ext cx="4220" cy="1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799" name="Oval 6"/>
            <p:cNvSpPr>
              <a:spLocks noChangeArrowheads="1"/>
            </p:cNvSpPr>
            <p:nvPr/>
          </p:nvSpPr>
          <p:spPr bwMode="auto">
            <a:xfrm>
              <a:off x="1520" y="2518"/>
              <a:ext cx="226" cy="22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" name="Straight Arrow Connector 2"/>
          <p:cNvCxnSpPr/>
          <p:nvPr/>
        </p:nvCxnSpPr>
        <p:spPr>
          <a:xfrm flipH="1">
            <a:off x="2771776" y="2492896"/>
            <a:ext cx="2304280" cy="1504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347864" y="2492896"/>
            <a:ext cx="2448272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33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Example: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Gray Scale Dilation and Erosion</a:t>
            </a:r>
            <a:endParaRPr lang="th-TH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33575"/>
            <a:ext cx="6553200" cy="480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31" name="Rectangle 14"/>
          <p:cNvSpPr>
            <a:spLocks noChangeArrowheads="1"/>
          </p:cNvSpPr>
          <p:nvPr/>
        </p:nvSpPr>
        <p:spPr bwMode="auto">
          <a:xfrm>
            <a:off x="5580063" y="1557338"/>
            <a:ext cx="1871662" cy="2951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2" name="Text Box 15"/>
          <p:cNvSpPr txBox="1">
            <a:spLocks noChangeArrowheads="1"/>
          </p:cNvSpPr>
          <p:nvPr/>
        </p:nvSpPr>
        <p:spPr bwMode="auto">
          <a:xfrm>
            <a:off x="5435600" y="1341438"/>
            <a:ext cx="360045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AutoNum type="alphaLcParenR" startAt="2"/>
            </a:pPr>
            <a:r>
              <a:rPr lang="en-US">
                <a:latin typeface="Comic Sans MS" pitchFamily="66" charset="0"/>
                <a:cs typeface="Angsana New" pitchFamily="18" charset="-34"/>
              </a:rPr>
              <a:t>result of dilation with a flat-top structuring element in the shape of parallelepiped of unit height and size 5x5 pixels</a:t>
            </a:r>
          </a:p>
          <a:p>
            <a:r>
              <a:rPr lang="en-US">
                <a:latin typeface="Comic Sans MS" pitchFamily="66" charset="0"/>
                <a:cs typeface="Angsana New" pitchFamily="18" charset="-34"/>
              </a:rPr>
              <a:t>	note: brighter image and small, dark details are reduced</a:t>
            </a:r>
          </a:p>
          <a:p>
            <a:pPr>
              <a:buFontTx/>
              <a:buAutoNum type="alphaLcParenR" startAt="3"/>
            </a:pPr>
            <a:r>
              <a:rPr lang="en-US">
                <a:latin typeface="Comic Sans MS" pitchFamily="66" charset="0"/>
                <a:cs typeface="Angsana New" pitchFamily="18" charset="-34"/>
              </a:rPr>
              <a:t>result of erosion</a:t>
            </a:r>
          </a:p>
          <a:p>
            <a:r>
              <a:rPr lang="en-US">
                <a:latin typeface="Tahoma" pitchFamily="34" charset="0"/>
                <a:cs typeface="Angsana New" pitchFamily="18" charset="-34"/>
              </a:rPr>
              <a:t>	note: darker image and small, dark details are reduced</a:t>
            </a:r>
            <a:endParaRPr lang="th-TH">
              <a:latin typeface="Tahoma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2462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Gray Scale Erosion with Umbra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4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altLang="zh-TW" dirty="0"/>
          </a:p>
          <a:p>
            <a:pPr>
              <a:buFont typeface="Wingdings" pitchFamily="2" charset="2"/>
              <a:buNone/>
            </a:pPr>
            <a:r>
              <a:rPr lang="en-US" altLang="zh-TW" dirty="0">
                <a:solidFill>
                  <a:srgbClr val="FF0000"/>
                </a:solidFill>
              </a:rPr>
              <a:t>gray scale erosion: </a:t>
            </a:r>
            <a:r>
              <a:rPr lang="en-US" altLang="zh-TW" dirty="0"/>
              <a:t>surface of binary erosions of one umbra by the </a:t>
            </a:r>
            <a:r>
              <a:rPr lang="en-US" altLang="zh-TW" dirty="0">
                <a:solidFill>
                  <a:srgbClr val="FF0000"/>
                </a:solidFill>
              </a:rPr>
              <a:t>other umbra</a:t>
            </a:r>
          </a:p>
          <a:p>
            <a:pPr>
              <a:buFont typeface="Wingdings" pitchFamily="2" charset="2"/>
              <a:buNone/>
            </a:pPr>
            <a:endParaRPr lang="en-US" altLang="zh-TW" dirty="0"/>
          </a:p>
        </p:txBody>
      </p:sp>
      <p:pic>
        <p:nvPicPr>
          <p:cNvPr id="3041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608686"/>
            <a:ext cx="7519831" cy="95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Arrow Connector 2"/>
          <p:cNvCxnSpPr>
            <a:endCxn id="304132" idx="0"/>
          </p:cNvCxnSpPr>
          <p:nvPr/>
        </p:nvCxnSpPr>
        <p:spPr>
          <a:xfrm>
            <a:off x="2411760" y="3212976"/>
            <a:ext cx="2103732" cy="1395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148064" y="3212976"/>
            <a:ext cx="1656184" cy="13957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72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154958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TW" dirty="0"/>
              <a:t>=lena.im= </a:t>
            </a:r>
          </a:p>
          <a:p>
            <a:endParaRPr lang="en-US" altLang="zh-TW" dirty="0"/>
          </a:p>
        </p:txBody>
      </p:sp>
      <p:pic>
        <p:nvPicPr>
          <p:cNvPr id="367620" name="Picture 4" descr="le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7645" y="1772816"/>
            <a:ext cx="4895105" cy="489510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/>
          <a:lstStyle/>
          <a:p>
            <a:r>
              <a:rPr lang="en-US" dirty="0" smtClean="0"/>
              <a:t>Original Lena Image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16632"/>
            <a:ext cx="453650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Dilation of Lena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1883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TW"/>
              <a:t>=lena.im.dil=</a:t>
            </a:r>
          </a:p>
        </p:txBody>
      </p:sp>
      <p:pic>
        <p:nvPicPr>
          <p:cNvPr id="368645" name="Picture 5" descr="lena_Gdilato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2425" y="1146175"/>
            <a:ext cx="5654675" cy="5654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175"/>
            <a:ext cx="8229600" cy="1143000"/>
          </a:xfrm>
        </p:spPr>
        <p:txBody>
          <a:bodyPr/>
          <a:lstStyle/>
          <a:p>
            <a:r>
              <a:rPr lang="en-US" dirty="0" smtClean="0"/>
              <a:t>Dilated Lena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28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988840"/>
          </a:xfrm>
          <a:solidFill>
            <a:srgbClr val="FFFF00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 </a:t>
            </a:r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Binary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Morphology </a:t>
            </a:r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Gray-Scale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Morphology</a:t>
            </a:r>
            <a:endParaRPr lang="th-TH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4864"/>
            <a:ext cx="8507288" cy="43924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deal with digital image function 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f(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x,y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dirty="0" smtClean="0"/>
              <a:t>: the input image 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b(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x,y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dirty="0" smtClean="0"/>
              <a:t>: a structuring element (a </a:t>
            </a:r>
            <a:r>
              <a:rPr lang="en-US" dirty="0" err="1" smtClean="0"/>
              <a:t>subimage</a:t>
            </a:r>
            <a:r>
              <a:rPr lang="en-US" dirty="0" smtClean="0"/>
              <a:t> function)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assumption </a:t>
            </a:r>
            <a:r>
              <a:rPr lang="en-US" dirty="0" smtClean="0"/>
              <a:t>: these functions are discrete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x,y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are integers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b </a:t>
            </a:r>
            <a:r>
              <a:rPr lang="en-US" dirty="0" smtClean="0"/>
              <a:t>are functions that assign a </a:t>
            </a:r>
            <a:r>
              <a:rPr lang="en-US" dirty="0" smtClean="0">
                <a:solidFill>
                  <a:srgbClr val="0000FF"/>
                </a:solidFill>
              </a:rPr>
              <a:t>gray-level value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real number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FF0000"/>
                </a:solidFill>
              </a:rPr>
              <a:t>real integer</a:t>
            </a:r>
            <a:r>
              <a:rPr lang="en-US" dirty="0" smtClean="0"/>
              <a:t>) to each distinct pair of coordinate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x,y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th-TH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501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zh-TW" sz="2600"/>
              <a:t>Structuring Elements:</a:t>
            </a:r>
          </a:p>
          <a:p>
            <a:endParaRPr kumimoji="0" lang="en-US" altLang="zh-TW" sz="2600"/>
          </a:p>
          <a:p>
            <a:endParaRPr kumimoji="0" lang="en-US" altLang="zh-TW" sz="2600"/>
          </a:p>
          <a:p>
            <a:endParaRPr kumimoji="0" lang="en-US" altLang="zh-TW" sz="2600"/>
          </a:p>
          <a:p>
            <a:endParaRPr kumimoji="0" lang="en-US" altLang="zh-TW" sz="2600"/>
          </a:p>
          <a:p>
            <a:endParaRPr kumimoji="0" lang="en-US" altLang="zh-TW" sz="2600"/>
          </a:p>
          <a:p>
            <a:endParaRPr kumimoji="0" lang="en-US" altLang="zh-TW" sz="2600"/>
          </a:p>
          <a:p>
            <a:r>
              <a:rPr kumimoji="0" lang="en-US" altLang="zh-TW" sz="2600"/>
              <a:t>Value=0</a:t>
            </a:r>
          </a:p>
          <a:p>
            <a:endParaRPr lang="en-US" altLang="zh-TW" sz="2600"/>
          </a:p>
          <a:p>
            <a:endParaRPr lang="en-US" altLang="zh-TW" sz="2600"/>
          </a:p>
        </p:txBody>
      </p:sp>
      <p:graphicFrame>
        <p:nvGraphicFramePr>
          <p:cNvPr id="383026" name="Group 50"/>
          <p:cNvGraphicFramePr>
            <a:graphicFrameLocks noGrp="1"/>
          </p:cNvGraphicFramePr>
          <p:nvPr>
            <p:ph sz="half" idx="2"/>
          </p:nvPr>
        </p:nvGraphicFramePr>
        <p:xfrm>
          <a:off x="4284663" y="2276475"/>
          <a:ext cx="3581400" cy="4267200"/>
        </p:xfrm>
        <a:graphic>
          <a:graphicData uri="http://schemas.openxmlformats.org/drawingml/2006/table">
            <a:tbl>
              <a:tblPr/>
              <a:tblGrid>
                <a:gridCol w="715962"/>
                <a:gridCol w="715963"/>
                <a:gridCol w="717550"/>
                <a:gridCol w="715962"/>
                <a:gridCol w="715963"/>
              </a:tblGrid>
              <a:tr h="708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5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5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5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5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*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5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5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5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5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5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*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5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5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5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5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5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*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5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5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5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5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5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5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5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3028" name="AutoShape 52"/>
          <p:cNvSpPr>
            <a:spLocks noChangeArrowheads="1"/>
          </p:cNvSpPr>
          <p:nvPr/>
        </p:nvSpPr>
        <p:spPr bwMode="auto">
          <a:xfrm rot="10800000">
            <a:off x="5724525" y="4005263"/>
            <a:ext cx="395288" cy="371475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101012" cy="1295400"/>
          </a:xfrm>
        </p:spPr>
        <p:txBody>
          <a:bodyPr/>
          <a:lstStyle/>
          <a:p>
            <a:r>
              <a:rPr lang="en-US" dirty="0" smtClean="0"/>
              <a:t>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64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264" cy="560263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altLang="zh-TW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Gray </a:t>
            </a:r>
            <a:r>
              <a:rPr lang="en-US" altLang="zh-TW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 </a:t>
            </a:r>
            <a:r>
              <a:rPr lang="en-US" altLang="zh-TW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Erosion with Umbra</a:t>
            </a:r>
            <a:endParaRPr lang="en-US" altLang="zh-TW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5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zh-TW"/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683221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zh-TW" b="0" dirty="0" smtClean="0"/>
              <a:t>Gray </a:t>
            </a:r>
            <a:r>
              <a:rPr lang="en-US" altLang="zh-TW" b="0" dirty="0"/>
              <a:t>Scale </a:t>
            </a:r>
            <a:r>
              <a:rPr lang="en-US" altLang="zh-TW" b="0" dirty="0" smtClean="0"/>
              <a:t>Erosion with Umbra</a:t>
            </a:r>
            <a:endParaRPr lang="en-US" altLang="zh-TW" b="0" dirty="0"/>
          </a:p>
        </p:txBody>
      </p:sp>
      <p:sp>
        <p:nvSpPr>
          <p:cNvPr id="305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zh-TW"/>
          </a:p>
          <a:p>
            <a:endParaRPr lang="en-US" altLang="zh-TW"/>
          </a:p>
        </p:txBody>
      </p:sp>
      <p:pic>
        <p:nvPicPr>
          <p:cNvPr id="3051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19077"/>
            <a:ext cx="9144000" cy="498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ight Arrow 1"/>
          <p:cNvSpPr/>
          <p:nvPr/>
        </p:nvSpPr>
        <p:spPr>
          <a:xfrm>
            <a:off x="3995936" y="3429000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770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31788" y="27566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zh-TW" b="0" dirty="0" smtClean="0"/>
              <a:t>Gray </a:t>
            </a:r>
            <a:r>
              <a:rPr lang="en-US" altLang="zh-TW" b="0" dirty="0"/>
              <a:t>Scale Dilation </a:t>
            </a:r>
            <a:r>
              <a:rPr lang="en-US" altLang="zh-TW" b="0" dirty="0" smtClean="0"/>
              <a:t>Erosion </a:t>
            </a:r>
            <a:r>
              <a:rPr lang="en-US" altLang="zh-TW" b="0" dirty="0"/>
              <a:t>(</a:t>
            </a:r>
            <a:r>
              <a:rPr lang="en-US" altLang="zh-TW" b="0" dirty="0" err="1"/>
              <a:t>cont</a:t>
            </a:r>
            <a:r>
              <a:rPr lang="en-US" altLang="zh-TW" b="0" dirty="0"/>
              <a:t>’)</a:t>
            </a:r>
          </a:p>
        </p:txBody>
      </p:sp>
      <p:sp>
        <p:nvSpPr>
          <p:cNvPr id="30618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zh-TW"/>
          </a:p>
          <a:p>
            <a:endParaRPr lang="en-US" altLang="zh-TW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pic>
        <p:nvPicPr>
          <p:cNvPr id="3061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71537"/>
            <a:ext cx="8662092" cy="147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61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04865"/>
            <a:ext cx="5799214" cy="478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599490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927"/>
            <a:ext cx="8101012" cy="1295400"/>
          </a:xfrm>
        </p:spPr>
        <p:txBody>
          <a:bodyPr>
            <a:normAutofit fontScale="90000"/>
          </a:bodyPr>
          <a:lstStyle/>
          <a:p>
            <a:r>
              <a:rPr lang="en-US" altLang="zh-TW" b="0" dirty="0" smtClean="0"/>
              <a:t>Gray </a:t>
            </a:r>
            <a:r>
              <a:rPr lang="en-US" altLang="zh-TW" b="0" dirty="0"/>
              <a:t>Scale Dilation and Erosion (</a:t>
            </a:r>
            <a:r>
              <a:rPr lang="en-US" altLang="zh-TW" b="0" dirty="0" err="1"/>
              <a:t>cont</a:t>
            </a:r>
            <a:r>
              <a:rPr lang="en-US" altLang="zh-TW" b="0" dirty="0"/>
              <a:t>’)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zh-TW" sz="2600"/>
          </a:p>
          <a:p>
            <a:endParaRPr lang="en-US" altLang="zh-TW" sz="2600"/>
          </a:p>
        </p:txBody>
      </p:sp>
      <p:graphicFrame>
        <p:nvGraphicFramePr>
          <p:cNvPr id="370692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02300058"/>
              </p:ext>
            </p:extLst>
          </p:nvPr>
        </p:nvGraphicFramePr>
        <p:xfrm>
          <a:off x="539552" y="1865488"/>
          <a:ext cx="7776864" cy="4872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83" name="圖表" r:id="rId4" imgW="4105275" imgH="2571750" progId="Excel.Chart.8">
                  <p:embed/>
                </p:oleObj>
              </mc:Choice>
              <mc:Fallback>
                <p:oleObj name="圖表" r:id="rId4" imgW="4105275" imgH="257175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865488"/>
                        <a:ext cx="7776864" cy="4872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15738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8101012" cy="1295400"/>
          </a:xfrm>
        </p:spPr>
        <p:txBody>
          <a:bodyPr>
            <a:normAutofit fontScale="90000"/>
          </a:bodyPr>
          <a:lstStyle/>
          <a:p>
            <a:r>
              <a:rPr lang="en-US" altLang="zh-TW" b="0" dirty="0" smtClean="0"/>
              <a:t>Gray </a:t>
            </a:r>
            <a:r>
              <a:rPr lang="en-US" altLang="zh-TW" b="0" dirty="0"/>
              <a:t>Scale Dilation and Erosion (</a:t>
            </a:r>
            <a:r>
              <a:rPr lang="en-US" altLang="zh-TW" b="0" dirty="0" err="1"/>
              <a:t>cont</a:t>
            </a:r>
            <a:r>
              <a:rPr lang="en-US" altLang="zh-TW" b="0" dirty="0"/>
              <a:t>’)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zh-TW" sz="2600"/>
          </a:p>
          <a:p>
            <a:endParaRPr lang="en-US" altLang="zh-TW" sz="2600"/>
          </a:p>
        </p:txBody>
      </p:sp>
      <p:graphicFrame>
        <p:nvGraphicFramePr>
          <p:cNvPr id="36966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76263" y="1890713"/>
          <a:ext cx="7832725" cy="479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06" name="圖表" r:id="rId4" imgW="4476750" imgH="2743200" progId="Excel.Chart.8">
                  <p:embed/>
                </p:oleObj>
              </mc:Choice>
              <mc:Fallback>
                <p:oleObj name="圖表" r:id="rId4" imgW="4476750" imgH="27432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1890713"/>
                        <a:ext cx="7832725" cy="479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42020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b="0" dirty="0" smtClean="0"/>
              <a:t>Calculations for a Gray Erosion</a:t>
            </a:r>
            <a:endParaRPr lang="en-US" altLang="zh-TW" b="0" dirty="0"/>
          </a:p>
        </p:txBody>
      </p:sp>
      <p:sp>
        <p:nvSpPr>
          <p:cNvPr id="30720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zh-TW"/>
          </a:p>
          <a:p>
            <a:endParaRPr lang="en-US" altLang="zh-TW"/>
          </a:p>
        </p:txBody>
      </p:sp>
      <p:pic>
        <p:nvPicPr>
          <p:cNvPr id="307205" name="Picture 5"/>
          <p:cNvPicPr>
            <a:picLocks noChangeAspect="1" noChangeArrowheads="1"/>
          </p:cNvPicPr>
          <p:nvPr/>
        </p:nvPicPr>
        <p:blipFill rotWithShape="1">
          <a:blip r:embed="rId2" cstate="print"/>
          <a:srcRect b="6939"/>
          <a:stretch/>
        </p:blipFill>
        <p:spPr bwMode="auto">
          <a:xfrm>
            <a:off x="899591" y="908720"/>
            <a:ext cx="6689725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776052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0" dirty="0" smtClean="0"/>
              <a:t>Gray </a:t>
            </a:r>
            <a:r>
              <a:rPr lang="en-US" altLang="zh-TW" b="0" dirty="0"/>
              <a:t>Scale </a:t>
            </a:r>
            <a:r>
              <a:rPr lang="en-US" altLang="zh-TW" b="0" dirty="0" smtClean="0"/>
              <a:t>Erosion </a:t>
            </a:r>
            <a:r>
              <a:rPr lang="en-US" altLang="zh-TW" b="0" dirty="0"/>
              <a:t>(</a:t>
            </a:r>
            <a:r>
              <a:rPr lang="en-US" altLang="zh-TW" b="0" dirty="0" err="1"/>
              <a:t>cont</a:t>
            </a:r>
            <a:r>
              <a:rPr lang="en-US" altLang="zh-TW" b="0" dirty="0"/>
              <a:t>’)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zh-TW" sz="2600"/>
          </a:p>
          <a:p>
            <a:endParaRPr lang="en-US" altLang="zh-TW" sz="2600"/>
          </a:p>
        </p:txBody>
      </p:sp>
      <p:graphicFrame>
        <p:nvGraphicFramePr>
          <p:cNvPr id="37478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50838" y="2320925"/>
          <a:ext cx="8921750" cy="396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30" name="圖表" r:id="rId4" imgW="5248275" imgH="2333625" progId="Excel.Chart.8">
                  <p:embed/>
                </p:oleObj>
              </mc:Choice>
              <mc:Fallback>
                <p:oleObj name="圖表" r:id="rId4" imgW="5248275" imgH="233362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8" y="2320925"/>
                        <a:ext cx="8921750" cy="396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27729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-8057" y="0"/>
            <a:ext cx="8923337" cy="98072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Gray 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 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Erosion of Lena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123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80728"/>
            <a:ext cx="8229600" cy="4525963"/>
          </a:xfrm>
        </p:spPr>
        <p:txBody>
          <a:bodyPr/>
          <a:lstStyle/>
          <a:p>
            <a:r>
              <a:rPr lang="en-US" altLang="zh-TW" dirty="0"/>
              <a:t>=</a:t>
            </a:r>
            <a:r>
              <a:rPr lang="en-US" altLang="zh-TW" dirty="0" err="1"/>
              <a:t>lena.im.ero</a:t>
            </a:r>
            <a:r>
              <a:rPr lang="en-US" altLang="zh-TW" dirty="0"/>
              <a:t>=</a:t>
            </a:r>
          </a:p>
          <a:p>
            <a:endParaRPr lang="en-US" altLang="zh-TW" dirty="0"/>
          </a:p>
        </p:txBody>
      </p:sp>
      <p:pic>
        <p:nvPicPr>
          <p:cNvPr id="351237" name="Picture 5" descr="lena_Gerosio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5" y="1545284"/>
            <a:ext cx="5328592" cy="5328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959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altLang="zh-TW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Gray </a:t>
            </a:r>
            <a:r>
              <a:rPr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 Dilation and Erosion (</a:t>
            </a:r>
            <a:r>
              <a:rPr lang="en-US" altLang="zh-TW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</a:t>
            </a:r>
            <a:r>
              <a:rPr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’)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1746250"/>
            <a:ext cx="8229600" cy="4411663"/>
          </a:xfrm>
        </p:spPr>
        <p:txBody>
          <a:bodyPr/>
          <a:lstStyle/>
          <a:p>
            <a:pPr lvl="1"/>
            <a:endParaRPr lang="en-US"/>
          </a:p>
        </p:txBody>
      </p:sp>
      <p:pic>
        <p:nvPicPr>
          <p:cNvPr id="3082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7150" y="1677988"/>
            <a:ext cx="6804025" cy="52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79512" y="56612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erosion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956376" y="56612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dilation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32240" y="3068960"/>
            <a:ext cx="1398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78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Gray Scale Morphology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12776"/>
            <a:ext cx="8640960" cy="525658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zh-TW" dirty="0" smtClean="0"/>
              <a:t>In this morphology, the binary </a:t>
            </a:r>
            <a:r>
              <a:rPr lang="en-US" altLang="zh-TW" dirty="0"/>
              <a:t>dilation, erosion, opening, closing </a:t>
            </a:r>
            <a:r>
              <a:rPr lang="en-US" altLang="zh-TW" dirty="0" smtClean="0"/>
              <a:t>are </a:t>
            </a:r>
            <a:r>
              <a:rPr lang="en-US" altLang="zh-TW" dirty="0" smtClean="0">
                <a:solidFill>
                  <a:srgbClr val="0000FF"/>
                </a:solidFill>
              </a:rPr>
              <a:t>naturally </a:t>
            </a:r>
            <a:r>
              <a:rPr lang="en-US" altLang="zh-TW" dirty="0">
                <a:solidFill>
                  <a:srgbClr val="0000FF"/>
                </a:solidFill>
              </a:rPr>
              <a:t>extended </a:t>
            </a:r>
            <a:r>
              <a:rPr lang="en-US" altLang="zh-TW" dirty="0"/>
              <a:t>to gray scale</a:t>
            </a:r>
          </a:p>
          <a:p>
            <a:pPr>
              <a:lnSpc>
                <a:spcPct val="90000"/>
              </a:lnSpc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extension</a:t>
            </a:r>
            <a:r>
              <a:rPr lang="en-US" altLang="zh-TW" dirty="0">
                <a:solidFill>
                  <a:srgbClr val="FF0000"/>
                </a:solidFill>
              </a:rPr>
              <a:t>:</a:t>
            </a:r>
            <a:r>
              <a:rPr lang="en-US" altLang="zh-TW" dirty="0"/>
              <a:t> uses </a:t>
            </a:r>
            <a:r>
              <a:rPr lang="en-US" altLang="zh-TW" dirty="0">
                <a:solidFill>
                  <a:srgbClr val="0000FF"/>
                </a:solidFill>
              </a:rPr>
              <a:t>min</a:t>
            </a:r>
            <a:r>
              <a:rPr lang="en-US" altLang="zh-TW" dirty="0"/>
              <a:t> or </a:t>
            </a:r>
            <a:r>
              <a:rPr lang="en-US" altLang="zh-TW" dirty="0">
                <a:solidFill>
                  <a:srgbClr val="0000FF"/>
                </a:solidFill>
              </a:rPr>
              <a:t>max</a:t>
            </a:r>
            <a:r>
              <a:rPr lang="en-US" altLang="zh-TW" dirty="0"/>
              <a:t> operation</a:t>
            </a:r>
          </a:p>
          <a:p>
            <a:pPr>
              <a:lnSpc>
                <a:spcPct val="90000"/>
              </a:lnSpc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 marL="91440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zh-TW" dirty="0" smtClean="0">
                <a:solidFill>
                  <a:srgbClr val="FF0000"/>
                </a:solidFill>
              </a:rPr>
              <a:t>gray </a:t>
            </a:r>
            <a:r>
              <a:rPr lang="en-US" altLang="zh-TW" dirty="0">
                <a:solidFill>
                  <a:srgbClr val="FF0000"/>
                </a:solidFill>
              </a:rPr>
              <a:t>scale dilation</a:t>
            </a:r>
            <a:r>
              <a:rPr lang="en-US" altLang="zh-TW" dirty="0"/>
              <a:t>: surface of dilation of umbra</a:t>
            </a:r>
          </a:p>
          <a:p>
            <a:pPr marL="914400" lvl="1" indent="-514350">
              <a:lnSpc>
                <a:spcPct val="90000"/>
              </a:lnSpc>
              <a:buFont typeface="+mj-lt"/>
              <a:buAutoNum type="arabicPeriod"/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 marL="91440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zh-TW" dirty="0" smtClean="0">
                <a:solidFill>
                  <a:srgbClr val="FF0000"/>
                </a:solidFill>
              </a:rPr>
              <a:t>gray </a:t>
            </a:r>
            <a:r>
              <a:rPr lang="en-US" altLang="zh-TW" dirty="0">
                <a:solidFill>
                  <a:srgbClr val="FF0000"/>
                </a:solidFill>
              </a:rPr>
              <a:t>scale dilation</a:t>
            </a:r>
            <a:r>
              <a:rPr lang="en-US" altLang="zh-TW" dirty="0"/>
              <a:t>: </a:t>
            </a:r>
            <a:r>
              <a:rPr lang="en-US" altLang="zh-TW" u="sng" dirty="0"/>
              <a:t>maximum</a:t>
            </a:r>
            <a:r>
              <a:rPr lang="en-US" altLang="zh-TW" dirty="0"/>
              <a:t> and a </a:t>
            </a:r>
            <a:r>
              <a:rPr lang="en-US" altLang="zh-TW" u="sng" dirty="0">
                <a:solidFill>
                  <a:srgbClr val="0000FF"/>
                </a:solidFill>
              </a:rPr>
              <a:t>set </a:t>
            </a:r>
            <a:r>
              <a:rPr lang="en-US" altLang="zh-TW" u="sng" dirty="0"/>
              <a:t>of addition operations</a:t>
            </a:r>
          </a:p>
          <a:p>
            <a:pPr marL="914400" lvl="1" indent="-514350">
              <a:lnSpc>
                <a:spcPct val="90000"/>
              </a:lnSpc>
              <a:buFont typeface="+mj-lt"/>
              <a:buAutoNum type="arabicPeriod"/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 marL="91440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zh-TW" dirty="0" smtClean="0">
                <a:solidFill>
                  <a:srgbClr val="FF0000"/>
                </a:solidFill>
              </a:rPr>
              <a:t>gray </a:t>
            </a:r>
            <a:r>
              <a:rPr lang="en-US" altLang="zh-TW" dirty="0">
                <a:solidFill>
                  <a:srgbClr val="FF0000"/>
                </a:solidFill>
              </a:rPr>
              <a:t>scale erosion</a:t>
            </a:r>
            <a:r>
              <a:rPr lang="en-US" altLang="zh-TW" dirty="0"/>
              <a:t>: </a:t>
            </a:r>
            <a:r>
              <a:rPr lang="en-US" altLang="zh-TW" u="sng" dirty="0"/>
              <a:t>minimum</a:t>
            </a:r>
            <a:r>
              <a:rPr lang="en-US" altLang="zh-TW" dirty="0"/>
              <a:t> and a </a:t>
            </a:r>
            <a:r>
              <a:rPr lang="en-US" altLang="zh-TW" u="sng" dirty="0">
                <a:solidFill>
                  <a:srgbClr val="0000FF"/>
                </a:solidFill>
              </a:rPr>
              <a:t>set</a:t>
            </a:r>
            <a:r>
              <a:rPr lang="en-US" altLang="zh-TW" u="sng" dirty="0"/>
              <a:t> of subtraction operations</a:t>
            </a:r>
          </a:p>
          <a:p>
            <a:pPr marL="914400" lvl="1" indent="-514350">
              <a:lnSpc>
                <a:spcPct val="90000"/>
              </a:lnSpc>
              <a:buFont typeface="+mj-lt"/>
              <a:buAutoNum type="arabicPeriod"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767582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altLang="zh-TW" b="0" dirty="0" smtClean="0"/>
              <a:t>Gray </a:t>
            </a:r>
            <a:r>
              <a:rPr lang="en-US" altLang="zh-TW" b="0" dirty="0"/>
              <a:t>Scale Dilation and Erosion (</a:t>
            </a:r>
            <a:r>
              <a:rPr lang="en-US" altLang="zh-TW" b="0" dirty="0" err="1"/>
              <a:t>cont</a:t>
            </a:r>
            <a:r>
              <a:rPr lang="en-US" altLang="zh-TW" b="0" dirty="0"/>
              <a:t>’)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9252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10773" t="66674" r="12091" b="2802"/>
          <a:stretch/>
        </p:blipFill>
        <p:spPr bwMode="auto">
          <a:xfrm>
            <a:off x="3194" y="4841259"/>
            <a:ext cx="9140806" cy="201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2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79900"/>
            <a:ext cx="9144000" cy="337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483768" y="4005064"/>
            <a:ext cx="352839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Perspective projection surface plot 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128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Umbra 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Homomorphism Theorems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idx="1"/>
          </p:nvPr>
        </p:nvSpPr>
        <p:spPr>
          <a:xfrm>
            <a:off x="407077" y="1268761"/>
            <a:ext cx="8229600" cy="3308004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surface and umbra operations: </a:t>
            </a:r>
            <a:r>
              <a:rPr lang="en-US" altLang="zh-TW" dirty="0"/>
              <a:t>inverses of each other, in a certain sense</a:t>
            </a:r>
          </a:p>
          <a:p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>
                <a:solidFill>
                  <a:srgbClr val="FF0000"/>
                </a:solidFill>
              </a:rPr>
              <a:t>surface </a:t>
            </a:r>
            <a:r>
              <a:rPr lang="en-US" altLang="zh-TW" dirty="0">
                <a:solidFill>
                  <a:srgbClr val="FF0000"/>
                </a:solidFill>
              </a:rPr>
              <a:t>operation: </a:t>
            </a:r>
            <a:r>
              <a:rPr lang="en-US" altLang="zh-TW" dirty="0"/>
              <a:t>left inverse of umbra operation</a:t>
            </a:r>
          </a:p>
          <a:p>
            <a:endParaRPr lang="en-US" altLang="zh-TW" b="1" dirty="0"/>
          </a:p>
        </p:txBody>
      </p:sp>
      <p:pic>
        <p:nvPicPr>
          <p:cNvPr id="3768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4312" y="3867070"/>
            <a:ext cx="2681783" cy="70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68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67" y="4888930"/>
            <a:ext cx="8885221" cy="14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5292080" y="5949280"/>
            <a:ext cx="30963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For dilation and for erosion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75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zh-TW" b="0" dirty="0" smtClean="0"/>
              <a:t>Umbra </a:t>
            </a:r>
            <a:r>
              <a:rPr lang="en-US" altLang="zh-TW" b="0" dirty="0"/>
              <a:t>Homomorphism Theorems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Proposition 5.1</a:t>
            </a:r>
          </a:p>
          <a:p>
            <a:endParaRPr lang="en-US" altLang="zh-TW"/>
          </a:p>
          <a:p>
            <a:r>
              <a:rPr lang="en-US" altLang="zh-TW"/>
              <a:t>Proposition 5.2</a:t>
            </a:r>
          </a:p>
          <a:p>
            <a:endParaRPr lang="en-US" altLang="zh-TW"/>
          </a:p>
          <a:p>
            <a:r>
              <a:rPr lang="en-US" altLang="zh-TW"/>
              <a:t>Proposition 5.3</a:t>
            </a:r>
          </a:p>
        </p:txBody>
      </p:sp>
      <p:pic>
        <p:nvPicPr>
          <p:cNvPr id="3102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0" y="2112963"/>
            <a:ext cx="20478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02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525" y="3195638"/>
            <a:ext cx="42497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02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8113" y="4135438"/>
            <a:ext cx="398938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515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064896" cy="626469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Gray Scale </a:t>
            </a:r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Opening </a:t>
            </a:r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Closing</a:t>
            </a:r>
            <a:endParaRPr lang="th-TH" sz="11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181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7281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altLang="zh-TW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Gray </a:t>
            </a:r>
            <a:r>
              <a:rPr lang="en-US" altLang="zh-TW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 Opening and Closing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5566" y="1988840"/>
            <a:ext cx="8208962" cy="4411663"/>
          </a:xfrm>
        </p:spPr>
        <p:txBody>
          <a:bodyPr/>
          <a:lstStyle/>
          <a:p>
            <a:r>
              <a:rPr lang="en-US" altLang="zh-TW" dirty="0"/>
              <a:t>gray scale </a:t>
            </a:r>
            <a:r>
              <a:rPr lang="en-US" altLang="zh-TW" dirty="0">
                <a:solidFill>
                  <a:srgbClr val="FF0000"/>
                </a:solidFill>
              </a:rPr>
              <a:t>opening</a:t>
            </a:r>
            <a:r>
              <a:rPr lang="en-US" altLang="zh-TW" dirty="0"/>
              <a:t> of </a:t>
            </a:r>
            <a:r>
              <a:rPr lang="en-US" altLang="zh-TW" i="1" dirty="0"/>
              <a:t>f</a:t>
            </a:r>
            <a:r>
              <a:rPr lang="en-US" altLang="zh-TW" dirty="0"/>
              <a:t> by kernel </a:t>
            </a:r>
            <a:r>
              <a:rPr lang="en-US" altLang="zh-TW" i="1" dirty="0"/>
              <a:t>k </a:t>
            </a:r>
            <a:r>
              <a:rPr lang="en-US" altLang="zh-TW" dirty="0"/>
              <a:t>denoted by </a:t>
            </a:r>
            <a:r>
              <a:rPr lang="en-US" altLang="zh-TW" i="1" dirty="0"/>
              <a:t>f   k</a:t>
            </a:r>
          </a:p>
          <a:p>
            <a:endParaRPr lang="en-US" altLang="zh-TW" i="1" dirty="0"/>
          </a:p>
          <a:p>
            <a:r>
              <a:rPr lang="en-US" altLang="zh-TW" sz="2600" dirty="0"/>
              <a:t>gray scale </a:t>
            </a:r>
            <a:r>
              <a:rPr lang="en-US" altLang="zh-TW" sz="2600" dirty="0">
                <a:solidFill>
                  <a:srgbClr val="FF0000"/>
                </a:solidFill>
              </a:rPr>
              <a:t>closing</a:t>
            </a:r>
            <a:r>
              <a:rPr lang="en-US" altLang="zh-TW" sz="2600" dirty="0"/>
              <a:t> of </a:t>
            </a:r>
            <a:r>
              <a:rPr lang="en-US" altLang="zh-TW" sz="2600" i="1" dirty="0"/>
              <a:t>f</a:t>
            </a:r>
            <a:r>
              <a:rPr lang="en-US" altLang="zh-TW" sz="2600" dirty="0"/>
              <a:t> by kernel </a:t>
            </a:r>
            <a:r>
              <a:rPr lang="en-US" altLang="zh-TW" sz="2600" i="1" dirty="0"/>
              <a:t>k</a:t>
            </a:r>
            <a:r>
              <a:rPr lang="en-US" altLang="zh-TW" sz="2600" dirty="0"/>
              <a:t> denoted </a:t>
            </a:r>
            <a:r>
              <a:rPr lang="en-US" altLang="zh-TW" sz="2600" dirty="0" smtClean="0"/>
              <a:t>by </a:t>
            </a:r>
            <a:r>
              <a:rPr lang="en-US" altLang="zh-TW" sz="2600" i="1" dirty="0" smtClean="0"/>
              <a:t> </a:t>
            </a:r>
            <a:r>
              <a:rPr lang="en-US" altLang="zh-TW" sz="2600" i="1" dirty="0"/>
              <a:t>f  </a:t>
            </a:r>
            <a:r>
              <a:rPr lang="en-US" altLang="zh-TW" sz="2600" i="1" dirty="0" smtClean="0"/>
              <a:t> k</a:t>
            </a:r>
            <a:endParaRPr lang="en-US" altLang="zh-TW" sz="2600" i="1" dirty="0"/>
          </a:p>
          <a:p>
            <a:endParaRPr lang="en-US" altLang="zh-TW" sz="2600" i="1" dirty="0"/>
          </a:p>
          <a:p>
            <a:endParaRPr lang="en-US" altLang="zh-TW" sz="2600" i="1" dirty="0"/>
          </a:p>
        </p:txBody>
      </p:sp>
      <p:graphicFrame>
        <p:nvGraphicFramePr>
          <p:cNvPr id="311302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288271380"/>
              </p:ext>
            </p:extLst>
          </p:nvPr>
        </p:nvGraphicFramePr>
        <p:xfrm>
          <a:off x="1619672" y="2565400"/>
          <a:ext cx="4159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1" name="方程式" r:id="rId3" imgW="101520" imgH="101520" progId="Equation.3">
                  <p:embed/>
                </p:oleObj>
              </mc:Choice>
              <mc:Fallback>
                <p:oleObj name="方程式" r:id="rId3" imgW="101520" imgH="101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565400"/>
                        <a:ext cx="41592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130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80655" y="2700338"/>
            <a:ext cx="380047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113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361512"/>
              </p:ext>
            </p:extLst>
          </p:nvPr>
        </p:nvGraphicFramePr>
        <p:xfrm>
          <a:off x="7740302" y="3717032"/>
          <a:ext cx="28257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2" name="方程式" r:id="rId6" imgW="114120" imgH="114120" progId="Equation.3">
                  <p:embed/>
                </p:oleObj>
              </mc:Choice>
              <mc:Fallback>
                <p:oleObj name="方程式" r:id="rId6" imgW="114120" imgH="114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302" y="3717032"/>
                        <a:ext cx="282575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1309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31405" y="4765675"/>
            <a:ext cx="35274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Arrow Connector 2"/>
          <p:cNvCxnSpPr/>
          <p:nvPr/>
        </p:nvCxnSpPr>
        <p:spPr>
          <a:xfrm flipV="1">
            <a:off x="251520" y="2852936"/>
            <a:ext cx="144016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3344863"/>
            <a:ext cx="9716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opening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5661248"/>
            <a:ext cx="9716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closing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140495" y="5089087"/>
            <a:ext cx="144016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53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433" y="28146"/>
            <a:ext cx="9061450" cy="1295400"/>
          </a:xfrm>
        </p:spPr>
        <p:txBody>
          <a:bodyPr>
            <a:normAutofit/>
          </a:bodyPr>
          <a:lstStyle/>
          <a:p>
            <a:r>
              <a:rPr lang="en-US" altLang="zh-TW" b="0" dirty="0" smtClean="0"/>
              <a:t>Gray </a:t>
            </a:r>
            <a:r>
              <a:rPr lang="en-US" altLang="zh-TW" b="0" dirty="0"/>
              <a:t>Scale Opening </a:t>
            </a:r>
            <a:r>
              <a:rPr lang="en-US" altLang="zh-TW" b="0" dirty="0" smtClean="0"/>
              <a:t>of Lena</a:t>
            </a:r>
            <a:endParaRPr lang="en-US" altLang="zh-TW" b="0" dirty="0"/>
          </a:p>
        </p:txBody>
      </p:sp>
      <p:sp>
        <p:nvSpPr>
          <p:cNvPr id="377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600" i="1"/>
              <a:t>=</a:t>
            </a:r>
            <a:r>
              <a:rPr lang="en-US" altLang="zh-TW" sz="2600"/>
              <a:t>lena.im.open=</a:t>
            </a:r>
          </a:p>
        </p:txBody>
      </p:sp>
      <p:pic>
        <p:nvPicPr>
          <p:cNvPr id="377861" name="Picture 5" descr="lena_Gopenin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4863" y="1127125"/>
            <a:ext cx="5722937" cy="5722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611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38318" y="0"/>
            <a:ext cx="8877300" cy="1295400"/>
          </a:xfrm>
        </p:spPr>
        <p:txBody>
          <a:bodyPr>
            <a:normAutofit/>
          </a:bodyPr>
          <a:lstStyle/>
          <a:p>
            <a:r>
              <a:rPr lang="en-US" altLang="zh-TW" b="0" dirty="0" smtClean="0"/>
              <a:t>Gray </a:t>
            </a:r>
            <a:r>
              <a:rPr lang="en-US" altLang="zh-TW" b="0" dirty="0"/>
              <a:t>Scale </a:t>
            </a:r>
            <a:r>
              <a:rPr lang="en-US" altLang="zh-TW" b="0" dirty="0" smtClean="0"/>
              <a:t>Closing of Lena</a:t>
            </a:r>
            <a:endParaRPr lang="en-US" altLang="zh-TW" b="0" dirty="0"/>
          </a:p>
        </p:txBody>
      </p:sp>
      <p:sp>
        <p:nvSpPr>
          <p:cNvPr id="378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600" i="1"/>
              <a:t>=</a:t>
            </a:r>
            <a:r>
              <a:rPr lang="en-US" altLang="zh-TW" sz="2600"/>
              <a:t>lena.im.close</a:t>
            </a:r>
            <a:r>
              <a:rPr lang="en-US" altLang="zh-TW" sz="2600" i="1"/>
              <a:t>=</a:t>
            </a:r>
          </a:p>
          <a:p>
            <a:endParaRPr lang="en-US" altLang="zh-TW" sz="2600"/>
          </a:p>
        </p:txBody>
      </p:sp>
      <p:pic>
        <p:nvPicPr>
          <p:cNvPr id="378885" name="Picture 5" descr="lena_Gclosin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9163" y="1988840"/>
            <a:ext cx="4883447" cy="4883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41370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35859"/>
            <a:ext cx="9143999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Duality of Gray 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 Opening and 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Closing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4371" name="Rectangle 3"/>
          <p:cNvSpPr>
            <a:spLocks noGrp="1" noChangeArrowheads="1"/>
          </p:cNvSpPr>
          <p:nvPr>
            <p:ph idx="1"/>
          </p:nvPr>
        </p:nvSpPr>
        <p:spPr>
          <a:xfrm>
            <a:off x="448524" y="1077866"/>
            <a:ext cx="8229600" cy="4525963"/>
          </a:xfrm>
        </p:spPr>
        <p:txBody>
          <a:bodyPr/>
          <a:lstStyle/>
          <a:p>
            <a:r>
              <a:rPr lang="en-US" altLang="zh-TW" dirty="0"/>
              <a:t>duality of gray scale, dilation</a:t>
            </a:r>
            <a:r>
              <a:rPr lang="en-US" altLang="zh-TW" dirty="0">
                <a:sym typeface="Wingdings" pitchFamily="2" charset="2"/>
              </a:rPr>
              <a:t></a:t>
            </a:r>
            <a:r>
              <a:rPr lang="en-US" altLang="zh-TW" dirty="0"/>
              <a:t> erosion  duality of opening, closing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3143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1238" y="2187577"/>
            <a:ext cx="39163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43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1075" y="4005263"/>
            <a:ext cx="65627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43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350" y="3179580"/>
            <a:ext cx="9161349" cy="367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827584" y="6454029"/>
            <a:ext cx="290380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ORIGINAL IMAGE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60032" y="6444505"/>
            <a:ext cx="290380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Sharpened  IMAGE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28384" y="2994914"/>
            <a:ext cx="100811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81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5396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11176" t="81682" r="14980"/>
          <a:stretch/>
        </p:blipFill>
        <p:spPr bwMode="auto">
          <a:xfrm>
            <a:off x="0" y="4796778"/>
            <a:ext cx="9317980" cy="104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5397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l="4767" r="4215"/>
          <a:stretch/>
        </p:blipFill>
        <p:spPr bwMode="auto">
          <a:xfrm>
            <a:off x="8710" y="16920"/>
            <a:ext cx="9200025" cy="391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3707904" y="3700897"/>
            <a:ext cx="108012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07504" y="4725144"/>
            <a:ext cx="432048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164288" y="3761786"/>
            <a:ext cx="432048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79712" y="3700897"/>
            <a:ext cx="100811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15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2752" y="41554"/>
            <a:ext cx="9081248" cy="129921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Openings, 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Closings and </a:t>
            </a: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Medians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median filter: </a:t>
            </a:r>
            <a:r>
              <a:rPr lang="en-US" altLang="zh-TW" dirty="0"/>
              <a:t>most common nonlinear noise-smoothing </a:t>
            </a:r>
            <a:r>
              <a:rPr lang="en-US" altLang="zh-TW" dirty="0" smtClean="0"/>
              <a:t>filter</a:t>
            </a:r>
          </a:p>
          <a:p>
            <a:endParaRPr lang="en-US" altLang="zh-TW" dirty="0"/>
          </a:p>
          <a:p>
            <a:pPr marL="971550" lvl="1" indent="-514350">
              <a:buFont typeface="+mj-lt"/>
              <a:buAutoNum type="arabicPeriod"/>
            </a:pPr>
            <a:r>
              <a:rPr lang="en-US" altLang="zh-TW" dirty="0">
                <a:solidFill>
                  <a:srgbClr val="FF0000"/>
                </a:solidFill>
              </a:rPr>
              <a:t>median filter: </a:t>
            </a:r>
            <a:r>
              <a:rPr lang="en-US" altLang="zh-TW" dirty="0"/>
              <a:t>for each pixel, the new value is the median of a window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dirty="0">
                <a:solidFill>
                  <a:srgbClr val="FF0000"/>
                </a:solidFill>
              </a:rPr>
              <a:t>median filter: </a:t>
            </a:r>
            <a:r>
              <a:rPr lang="en-US" altLang="zh-TW" dirty="0"/>
              <a:t>robust to outlier pixel values leaves, edges sharp</a:t>
            </a:r>
          </a:p>
          <a:p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>
                <a:solidFill>
                  <a:srgbClr val="0000FF"/>
                </a:solidFill>
              </a:rPr>
              <a:t>median </a:t>
            </a:r>
            <a:r>
              <a:rPr lang="en-US" altLang="zh-TW" dirty="0">
                <a:solidFill>
                  <a:srgbClr val="0000FF"/>
                </a:solidFill>
              </a:rPr>
              <a:t>root images</a:t>
            </a:r>
            <a:r>
              <a:rPr lang="en-US" altLang="zh-TW" dirty="0">
                <a:solidFill>
                  <a:srgbClr val="FF0000"/>
                </a:solidFill>
              </a:rPr>
              <a:t>: </a:t>
            </a:r>
            <a:r>
              <a:rPr lang="en-US" altLang="zh-TW" dirty="0"/>
              <a:t>images remain unchanged after median filter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7150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9407" y="0"/>
            <a:ext cx="9064593" cy="234888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Gray </a:t>
            </a:r>
            <a:r>
              <a:rPr lang="en-US" altLang="zh-TW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 Dilation and </a:t>
            </a:r>
            <a:r>
              <a:rPr lang="en-US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Erosion: the concepts of </a:t>
            </a:r>
            <a:r>
              <a:rPr lang="en-US" altLang="zh-TW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</a:t>
            </a:r>
            <a:r>
              <a:rPr lang="en-US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altLang="zh-TW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UMBRA</a:t>
            </a:r>
            <a:endParaRPr lang="en-US" altLang="zh-TW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987" name="Rectangle 3"/>
          <p:cNvSpPr>
            <a:spLocks noGrp="1" noChangeArrowheads="1"/>
          </p:cNvSpPr>
          <p:nvPr>
            <p:ph idx="1"/>
          </p:nvPr>
        </p:nvSpPr>
        <p:spPr>
          <a:xfrm>
            <a:off x="522372" y="2420888"/>
            <a:ext cx="8229600" cy="3633267"/>
          </a:xfrm>
        </p:spPr>
        <p:txBody>
          <a:bodyPr/>
          <a:lstStyle/>
          <a:p>
            <a:r>
              <a:rPr lang="en-US" altLang="zh-TW" dirty="0">
                <a:solidFill>
                  <a:srgbClr val="0000FF"/>
                </a:solidFill>
              </a:rPr>
              <a:t>top: </a:t>
            </a:r>
            <a:r>
              <a:rPr lang="en-US" altLang="zh-TW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surface of </a:t>
            </a:r>
            <a:r>
              <a:rPr lang="en-US" altLang="zh-TW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zh-TW" dirty="0"/>
              <a:t>: denoted by 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>
                <a:solidFill>
                  <a:srgbClr val="FF0000"/>
                </a:solidFill>
              </a:rPr>
              <a:t>umbra of </a:t>
            </a:r>
            <a:r>
              <a:rPr lang="en-US" altLang="zh-TW" i="1" dirty="0">
                <a:solidFill>
                  <a:srgbClr val="FF0000"/>
                </a:solidFill>
              </a:rPr>
              <a:t>f</a:t>
            </a:r>
            <a:r>
              <a:rPr lang="en-US" altLang="zh-TW" dirty="0">
                <a:solidFill>
                  <a:srgbClr val="FF0000"/>
                </a:solidFill>
              </a:rPr>
              <a:t>: </a:t>
            </a:r>
            <a:r>
              <a:rPr lang="en-US" altLang="zh-TW" dirty="0"/>
              <a:t>denoted by</a:t>
            </a:r>
          </a:p>
          <a:p>
            <a:endParaRPr lang="en-US" altLang="zh-TW" dirty="0"/>
          </a:p>
        </p:txBody>
      </p:sp>
      <p:pic>
        <p:nvPicPr>
          <p:cNvPr id="297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7906" y="2996952"/>
            <a:ext cx="4731065" cy="113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9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941168"/>
            <a:ext cx="862728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Arrow Connector 2"/>
          <p:cNvCxnSpPr/>
          <p:nvPr/>
        </p:nvCxnSpPr>
        <p:spPr>
          <a:xfrm flipH="1">
            <a:off x="1115616" y="4725144"/>
            <a:ext cx="576064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3213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4261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Discuss hardware design of median filter and sorting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97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064896" cy="626469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Gray Scale </a:t>
            </a:r>
            <a:r>
              <a:rPr lang="en-US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Opening</a:t>
            </a:r>
            <a:endParaRPr lang="th-TH" sz="13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500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Opening and closing gray-level images</a:t>
            </a:r>
            <a:endParaRPr lang="th-TH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6134100" cy="505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845" name="Group 4"/>
          <p:cNvGrpSpPr>
            <a:grpSpLocks/>
          </p:cNvGrpSpPr>
          <p:nvPr/>
        </p:nvGrpSpPr>
        <p:grpSpPr bwMode="auto">
          <a:xfrm>
            <a:off x="5076825" y="1773238"/>
            <a:ext cx="3743325" cy="4926012"/>
            <a:chOff x="3198" y="1117"/>
            <a:chExt cx="2358" cy="3103"/>
          </a:xfrm>
        </p:grpSpPr>
        <p:sp>
          <p:nvSpPr>
            <p:cNvPr id="35847" name="Text Box 5"/>
            <p:cNvSpPr txBox="1">
              <a:spLocks noChangeArrowheads="1"/>
            </p:cNvSpPr>
            <p:nvPr/>
          </p:nvSpPr>
          <p:spPr bwMode="auto">
            <a:xfrm>
              <a:off x="3198" y="1117"/>
              <a:ext cx="2358" cy="2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140000"/>
                </a:lnSpc>
                <a:buFontTx/>
                <a:buAutoNum type="alphaLcParenR"/>
              </a:pPr>
              <a:r>
                <a:rPr lang="en-US">
                  <a:latin typeface="Comic Sans MS" pitchFamily="66" charset="0"/>
                  <a:cs typeface="Angsana New" pitchFamily="18" charset="-34"/>
                </a:rPr>
                <a:t>a gray-scale scan line</a:t>
              </a:r>
            </a:p>
            <a:p>
              <a:pPr>
                <a:lnSpc>
                  <a:spcPct val="140000"/>
                </a:lnSpc>
                <a:buFontTx/>
                <a:buAutoNum type="alphaLcParenR"/>
              </a:pPr>
              <a:r>
                <a:rPr lang="en-US">
                  <a:latin typeface="Comic Sans MS" pitchFamily="66" charset="0"/>
                  <a:cs typeface="Angsana New" pitchFamily="18" charset="-34"/>
                </a:rPr>
                <a:t>positions of rolling ball for opening</a:t>
              </a:r>
            </a:p>
            <a:p>
              <a:pPr>
                <a:lnSpc>
                  <a:spcPct val="140000"/>
                </a:lnSpc>
                <a:buFontTx/>
                <a:buAutoNum type="alphaLcParenR"/>
              </a:pPr>
              <a:r>
                <a:rPr lang="en-US">
                  <a:latin typeface="Comic Sans MS" pitchFamily="66" charset="0"/>
                  <a:cs typeface="Angsana New" pitchFamily="18" charset="-34"/>
                </a:rPr>
                <a:t>result of opening</a:t>
              </a:r>
            </a:p>
            <a:p>
              <a:pPr>
                <a:lnSpc>
                  <a:spcPct val="140000"/>
                </a:lnSpc>
                <a:buFontTx/>
                <a:buAutoNum type="alphaLcParenR"/>
              </a:pPr>
              <a:r>
                <a:rPr lang="en-US">
                  <a:latin typeface="Comic Sans MS" pitchFamily="66" charset="0"/>
                  <a:cs typeface="Angsana New" pitchFamily="18" charset="-34"/>
                </a:rPr>
                <a:t>positions of rolling ball for closing</a:t>
              </a:r>
            </a:p>
            <a:p>
              <a:pPr>
                <a:lnSpc>
                  <a:spcPct val="140000"/>
                </a:lnSpc>
                <a:buFontTx/>
                <a:buAutoNum type="alphaLcParenR"/>
              </a:pPr>
              <a:r>
                <a:rPr lang="en-US">
                  <a:latin typeface="Comic Sans MS" pitchFamily="66" charset="0"/>
                  <a:cs typeface="Angsana New" pitchFamily="18" charset="-34"/>
                </a:rPr>
                <a:t>result of closing</a:t>
              </a:r>
              <a:endParaRPr lang="th-TH">
                <a:latin typeface="Comic Sans MS" pitchFamily="66" charset="0"/>
                <a:cs typeface="Angsana New" pitchFamily="18" charset="-34"/>
              </a:endParaRPr>
            </a:p>
          </p:txBody>
        </p:sp>
        <p:graphicFrame>
          <p:nvGraphicFramePr>
            <p:cNvPr id="35848" name="Object 6"/>
            <p:cNvGraphicFramePr>
              <a:graphicFrameLocks noChangeAspect="1"/>
            </p:cNvGraphicFramePr>
            <p:nvPr/>
          </p:nvGraphicFramePr>
          <p:xfrm>
            <a:off x="3334" y="3475"/>
            <a:ext cx="1995" cy="7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16" name="Equation" r:id="rId4" imgW="1155700" imgH="431800" progId="Equation.3">
                    <p:embed/>
                  </p:oleObj>
                </mc:Choice>
                <mc:Fallback>
                  <p:oleObj name="Equation" r:id="rId4" imgW="11557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4" y="3475"/>
                          <a:ext cx="1995" cy="7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849" name="Oval 7"/>
            <p:cNvSpPr>
              <a:spLocks noChangeArrowheads="1"/>
            </p:cNvSpPr>
            <p:nvPr/>
          </p:nvSpPr>
          <p:spPr bwMode="auto">
            <a:xfrm>
              <a:off x="4421" y="3546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Oval 8"/>
            <p:cNvSpPr>
              <a:spLocks noChangeArrowheads="1"/>
            </p:cNvSpPr>
            <p:nvPr/>
          </p:nvSpPr>
          <p:spPr bwMode="auto">
            <a:xfrm>
              <a:off x="4931" y="3959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6" name="Text Box 9"/>
          <p:cNvSpPr txBox="1">
            <a:spLocks noChangeArrowheads="1"/>
          </p:cNvSpPr>
          <p:nvPr/>
        </p:nvSpPr>
        <p:spPr bwMode="auto">
          <a:xfrm>
            <a:off x="250825" y="764704"/>
            <a:ext cx="8551862" cy="8223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latin typeface="Comic Sans MS" pitchFamily="66" charset="0"/>
              </a:rPr>
              <a:t>view an image function f(</a:t>
            </a:r>
            <a:r>
              <a:rPr lang="en-US" dirty="0" err="1">
                <a:latin typeface="Comic Sans MS" pitchFamily="66" charset="0"/>
              </a:rPr>
              <a:t>x,y</a:t>
            </a:r>
            <a:r>
              <a:rPr lang="en-US" dirty="0">
                <a:latin typeface="Comic Sans MS" pitchFamily="66" charset="0"/>
              </a:rPr>
              <a:t>) in 3D perspective, with the x- and y-axes and the gray-level value axis</a:t>
            </a:r>
            <a:endParaRPr lang="th-TH" dirty="0">
              <a:latin typeface="Comic Sans MS" pitchFamily="66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211960" y="1988840"/>
            <a:ext cx="100811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4526756" y="2636912"/>
            <a:ext cx="83733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526756" y="3717032"/>
            <a:ext cx="981348" cy="585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211960" y="4302919"/>
            <a:ext cx="1152128" cy="10702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283968" y="5229200"/>
            <a:ext cx="1224136" cy="1343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01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Properties of Opening and Closing for Gray Level Images</a:t>
            </a:r>
            <a:endParaRPr lang="th-TH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8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973263"/>
            <a:ext cx="8421687" cy="484028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dual </a:t>
            </a:r>
            <a:r>
              <a:rPr lang="en-US" dirty="0" smtClean="0"/>
              <a:t>property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opening operation </a:t>
            </a:r>
            <a:r>
              <a:rPr lang="en-US" dirty="0" smtClean="0"/>
              <a:t>satisfies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closing operation </a:t>
            </a:r>
            <a:r>
              <a:rPr lang="en-US" dirty="0" smtClean="0"/>
              <a:t>satisfies</a:t>
            </a:r>
          </a:p>
          <a:p>
            <a:endParaRPr lang="th-TH" dirty="0" smtClean="0"/>
          </a:p>
        </p:txBody>
      </p:sp>
      <p:graphicFrame>
        <p:nvGraphicFramePr>
          <p:cNvPr id="36869" name="Object 4"/>
          <p:cNvGraphicFramePr>
            <a:graphicFrameLocks noChangeAspect="1"/>
          </p:cNvGraphicFramePr>
          <p:nvPr/>
        </p:nvGraphicFramePr>
        <p:xfrm>
          <a:off x="3497263" y="1800225"/>
          <a:ext cx="3100387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68" name="Equation" r:id="rId3" imgW="1016000" imgH="241300" progId="Equation.3">
                  <p:embed/>
                </p:oleObj>
              </mc:Choice>
              <mc:Fallback>
                <p:oleObj name="Equation" r:id="rId3" imgW="1016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263" y="1800225"/>
                        <a:ext cx="3100387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5"/>
          <p:cNvGraphicFramePr>
            <a:graphicFrameLocks noChangeAspect="1"/>
          </p:cNvGraphicFramePr>
          <p:nvPr/>
        </p:nvGraphicFramePr>
        <p:xfrm>
          <a:off x="977900" y="3168650"/>
          <a:ext cx="4968875" cy="158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69" name="Equation" r:id="rId5" imgW="2070100" imgH="660400" progId="Equation.3">
                  <p:embed/>
                </p:oleObj>
              </mc:Choice>
              <mc:Fallback>
                <p:oleObj name="Equation" r:id="rId5" imgW="20701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3168650"/>
                        <a:ext cx="4968875" cy="158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6"/>
          <p:cNvGraphicFramePr>
            <a:graphicFrameLocks noChangeAspect="1"/>
          </p:cNvGraphicFramePr>
          <p:nvPr/>
        </p:nvGraphicFramePr>
        <p:xfrm>
          <a:off x="947738" y="5227638"/>
          <a:ext cx="5030787" cy="158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70" name="Equation" r:id="rId7" imgW="2095500" imgH="660400" progId="Equation.3">
                  <p:embed/>
                </p:oleObj>
              </mc:Choice>
              <mc:Fallback>
                <p:oleObj name="Equation" r:id="rId7" imgW="20955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8" y="5227638"/>
                        <a:ext cx="5030787" cy="158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1271" name="Text Box 7"/>
          <p:cNvSpPr txBox="1">
            <a:spLocks noChangeArrowheads="1"/>
          </p:cNvSpPr>
          <p:nvPr/>
        </p:nvSpPr>
        <p:spPr bwMode="auto">
          <a:xfrm>
            <a:off x="6156176" y="2859088"/>
            <a:ext cx="2987824" cy="175432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note:</a:t>
            </a:r>
            <a:r>
              <a:rPr lang="en-US" dirty="0">
                <a:latin typeface="Comic Sans MS" pitchFamily="66" charset="0"/>
              </a:rPr>
              <a:t> </a:t>
            </a:r>
          </a:p>
          <a:p>
            <a:pPr>
              <a:defRPr/>
            </a:pPr>
            <a:r>
              <a:rPr lang="en-US" dirty="0" err="1">
                <a:latin typeface="Comic Sans MS" pitchFamily="66" charset="0"/>
              </a:rPr>
              <a:t>e</a:t>
            </a:r>
            <a:r>
              <a:rPr lang="en-US" dirty="0" err="1">
                <a:latin typeface="Comic Sans MS" pitchFamily="66" charset="0"/>
                <a:sym typeface="Symbol" pitchFamily="18" charset="2"/>
              </a:rPr>
              <a:t></a:t>
            </a:r>
            <a:r>
              <a:rPr lang="en-US" dirty="0" err="1">
                <a:latin typeface="Comic Sans MS" pitchFamily="66" charset="0"/>
              </a:rPr>
              <a:t>r</a:t>
            </a:r>
            <a:r>
              <a:rPr lang="en-US" dirty="0">
                <a:latin typeface="Comic Sans MS" pitchFamily="66" charset="0"/>
              </a:rPr>
              <a:t> indicates that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the domain of e is a subset of the domain of r</a:t>
            </a:r>
            <a:r>
              <a:rPr lang="en-US" dirty="0">
                <a:latin typeface="Comic Sans MS" pitchFamily="66" charset="0"/>
              </a:rPr>
              <a:t>, and also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that e(</a:t>
            </a:r>
            <a:r>
              <a:rPr lang="en-US" dirty="0" err="1">
                <a:solidFill>
                  <a:srgbClr val="0000FF"/>
                </a:solidFill>
                <a:latin typeface="Comic Sans MS" pitchFamily="66" charset="0"/>
              </a:rPr>
              <a:t>x,y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) ≤ r(</a:t>
            </a:r>
            <a:r>
              <a:rPr lang="en-US" dirty="0" err="1">
                <a:solidFill>
                  <a:srgbClr val="0000FF"/>
                </a:solidFill>
                <a:latin typeface="Comic Sans MS" pitchFamily="66" charset="0"/>
              </a:rPr>
              <a:t>x,y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) for any (</a:t>
            </a:r>
            <a:r>
              <a:rPr lang="en-US" dirty="0" err="1">
                <a:solidFill>
                  <a:srgbClr val="0000FF"/>
                </a:solidFill>
                <a:latin typeface="Comic Sans MS" pitchFamily="66" charset="0"/>
              </a:rPr>
              <a:t>x,y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) in the domain of e</a:t>
            </a:r>
            <a:endParaRPr lang="th-TH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71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Effects of opening</a:t>
            </a:r>
            <a:endParaRPr lang="th-TH" dirty="0" smtClean="0"/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340769"/>
            <a:ext cx="8775576" cy="5328320"/>
          </a:xfrm>
        </p:spPr>
        <p:txBody>
          <a:bodyPr/>
          <a:lstStyle/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200" dirty="0" smtClean="0"/>
              <a:t>the structuring element is </a:t>
            </a:r>
            <a:r>
              <a:rPr lang="en-US" sz="2200" dirty="0" smtClean="0">
                <a:solidFill>
                  <a:srgbClr val="FF0000"/>
                </a:solidFill>
              </a:rPr>
              <a:t>rolled underside </a:t>
            </a:r>
            <a:r>
              <a:rPr lang="en-US" sz="2200" dirty="0" smtClean="0"/>
              <a:t>the surface of </a:t>
            </a:r>
            <a:r>
              <a:rPr lang="en-US" sz="2200" dirty="0" smtClean="0">
                <a:solidFill>
                  <a:srgbClr val="0000FF"/>
                </a:solidFill>
              </a:rPr>
              <a:t>f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endParaRPr lang="en-US" sz="2200" dirty="0" smtClean="0"/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200" dirty="0" smtClean="0"/>
              <a:t>all the </a:t>
            </a:r>
            <a:r>
              <a:rPr lang="en-US" sz="2200" dirty="0" smtClean="0">
                <a:solidFill>
                  <a:srgbClr val="FF0000"/>
                </a:solidFill>
              </a:rPr>
              <a:t>peaks that are narrow </a:t>
            </a:r>
            <a:r>
              <a:rPr lang="en-US" sz="2200" dirty="0" smtClean="0"/>
              <a:t>with respect to the diameter of the structuring element will be </a:t>
            </a:r>
            <a:r>
              <a:rPr lang="en-US" sz="2200" dirty="0" smtClean="0">
                <a:solidFill>
                  <a:srgbClr val="FF0000"/>
                </a:solidFill>
              </a:rPr>
              <a:t>reduced in amplitude and sharpness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endParaRPr lang="en-US" sz="2200" dirty="0" smtClean="0"/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200" dirty="0" smtClean="0"/>
              <a:t>so, opening is used to </a:t>
            </a:r>
            <a:r>
              <a:rPr lang="en-US" sz="2200" dirty="0" smtClean="0">
                <a:solidFill>
                  <a:srgbClr val="FF0000"/>
                </a:solidFill>
              </a:rPr>
              <a:t>remove small light details</a:t>
            </a:r>
            <a:r>
              <a:rPr lang="en-US" sz="2200" dirty="0" smtClean="0"/>
              <a:t>, </a:t>
            </a:r>
          </a:p>
          <a:p>
            <a:pPr marL="1314450" lvl="2" indent="-457200">
              <a:lnSpc>
                <a:spcPct val="90000"/>
              </a:lnSpc>
            </a:pPr>
            <a:r>
              <a:rPr lang="en-US" sz="1800" dirty="0" smtClean="0"/>
              <a:t>while leaving the overall gray levels and larger bright features </a:t>
            </a:r>
            <a:r>
              <a:rPr lang="en-US" sz="1800" dirty="0" smtClean="0">
                <a:solidFill>
                  <a:srgbClr val="FF0000"/>
                </a:solidFill>
              </a:rPr>
              <a:t>relatively undisturbed.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endParaRPr lang="en-US" sz="2200" dirty="0" smtClean="0"/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200" dirty="0" smtClean="0"/>
              <a:t>the </a:t>
            </a:r>
            <a:r>
              <a:rPr lang="en-US" sz="2200" dirty="0" smtClean="0">
                <a:solidFill>
                  <a:srgbClr val="FF0000"/>
                </a:solidFill>
              </a:rPr>
              <a:t>initial erosion removes the details</a:t>
            </a:r>
            <a:r>
              <a:rPr lang="en-US" sz="2200" dirty="0" smtClean="0"/>
              <a:t>, but it also </a:t>
            </a:r>
            <a:r>
              <a:rPr lang="en-US" sz="2200" dirty="0" smtClean="0">
                <a:solidFill>
                  <a:srgbClr val="0000FF"/>
                </a:solidFill>
              </a:rPr>
              <a:t>darkens the image.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endParaRPr lang="en-US" sz="2200" dirty="0" smtClean="0"/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200" dirty="0" smtClean="0"/>
              <a:t>the </a:t>
            </a:r>
            <a:r>
              <a:rPr lang="en-US" sz="2200" dirty="0" smtClean="0">
                <a:solidFill>
                  <a:srgbClr val="0000FF"/>
                </a:solidFill>
              </a:rPr>
              <a:t>subsequent dilation </a:t>
            </a:r>
            <a:r>
              <a:rPr lang="en-US" sz="2200" dirty="0" smtClean="0"/>
              <a:t>again </a:t>
            </a:r>
            <a:r>
              <a:rPr lang="en-US" sz="2200" dirty="0" smtClean="0">
                <a:solidFill>
                  <a:srgbClr val="FF0000"/>
                </a:solidFill>
              </a:rPr>
              <a:t>increases the overall intensity </a:t>
            </a:r>
            <a:r>
              <a:rPr lang="en-US" sz="2200" dirty="0" smtClean="0"/>
              <a:t>of the image </a:t>
            </a:r>
            <a:r>
              <a:rPr lang="en-US" sz="2200" dirty="0" smtClean="0">
                <a:solidFill>
                  <a:srgbClr val="336600"/>
                </a:solidFill>
              </a:rPr>
              <a:t>without reintroducing the details </a:t>
            </a:r>
            <a:r>
              <a:rPr lang="en-US" sz="2200" dirty="0" smtClean="0"/>
              <a:t>totally removed by erosion</a:t>
            </a:r>
            <a:endParaRPr lang="th-TH" sz="2200" dirty="0" smtClean="0"/>
          </a:p>
        </p:txBody>
      </p:sp>
    </p:spTree>
    <p:extLst>
      <p:ext uri="{BB962C8B-B14F-4D97-AF65-F5344CB8AC3E}">
        <p14:creationId xmlns:p14="http://schemas.microsoft.com/office/powerpoint/2010/main" val="400099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4920"/>
          <a:stretch/>
        </p:blipFill>
        <p:spPr bwMode="auto">
          <a:xfrm>
            <a:off x="4355976" y="2969191"/>
            <a:ext cx="4553931" cy="3916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49" b="50000"/>
          <a:stretch/>
        </p:blipFill>
        <p:spPr bwMode="auto">
          <a:xfrm>
            <a:off x="0" y="2918778"/>
            <a:ext cx="3995936" cy="4000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995936" y="4395227"/>
            <a:ext cx="1008112" cy="4749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68" y="35773"/>
            <a:ext cx="9034228" cy="58491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of OPENING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Example of Gray-Scale Opening</a:t>
            </a:r>
            <a:endParaRPr lang="th-TH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968" y="643296"/>
            <a:ext cx="8775576" cy="53283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200" smtClean="0"/>
              <a:t>the structuring element is </a:t>
            </a:r>
            <a:r>
              <a:rPr lang="en-US" sz="1200" smtClean="0">
                <a:solidFill>
                  <a:srgbClr val="FF0000"/>
                </a:solidFill>
              </a:rPr>
              <a:t>rolled underside </a:t>
            </a:r>
            <a:r>
              <a:rPr lang="en-US" sz="1200" smtClean="0"/>
              <a:t>the surface of </a:t>
            </a:r>
            <a:r>
              <a:rPr lang="en-US" sz="1200" smtClean="0">
                <a:solidFill>
                  <a:srgbClr val="0000FF"/>
                </a:solidFill>
              </a:rPr>
              <a:t>f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endParaRPr lang="en-US" sz="1200" smtClean="0"/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200" smtClean="0"/>
              <a:t>all the </a:t>
            </a:r>
            <a:r>
              <a:rPr lang="en-US" sz="1200" smtClean="0">
                <a:solidFill>
                  <a:srgbClr val="FF0000"/>
                </a:solidFill>
              </a:rPr>
              <a:t>peaks that are narrow </a:t>
            </a:r>
            <a:r>
              <a:rPr lang="en-US" sz="1200" smtClean="0"/>
              <a:t>with respect to the diameter of the structuring element will be </a:t>
            </a:r>
            <a:r>
              <a:rPr lang="en-US" sz="1200" smtClean="0">
                <a:solidFill>
                  <a:srgbClr val="FF0000"/>
                </a:solidFill>
              </a:rPr>
              <a:t>reduced in amplitude and sharpness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endParaRPr lang="en-US" sz="1200" smtClean="0"/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200" smtClean="0"/>
              <a:t>so, opening is used to </a:t>
            </a:r>
            <a:r>
              <a:rPr lang="en-US" sz="1200" smtClean="0">
                <a:solidFill>
                  <a:srgbClr val="FF0000"/>
                </a:solidFill>
              </a:rPr>
              <a:t>remove small light details</a:t>
            </a:r>
            <a:r>
              <a:rPr lang="en-US" sz="1200" smtClean="0"/>
              <a:t>, </a:t>
            </a:r>
          </a:p>
          <a:p>
            <a:pPr marL="1314450" lvl="2" indent="-457200">
              <a:lnSpc>
                <a:spcPct val="90000"/>
              </a:lnSpc>
            </a:pPr>
            <a:r>
              <a:rPr lang="en-US" sz="1050" smtClean="0"/>
              <a:t>while leaving the overall gray levels and larger bright features </a:t>
            </a:r>
            <a:r>
              <a:rPr lang="en-US" sz="1050" smtClean="0">
                <a:solidFill>
                  <a:srgbClr val="FF0000"/>
                </a:solidFill>
              </a:rPr>
              <a:t>relatively undisturbed.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endParaRPr lang="en-US" sz="1200" smtClean="0"/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200" smtClean="0"/>
              <a:t>the </a:t>
            </a:r>
            <a:r>
              <a:rPr lang="en-US" sz="1200" smtClean="0">
                <a:solidFill>
                  <a:srgbClr val="FF0000"/>
                </a:solidFill>
              </a:rPr>
              <a:t>initial erosion removes the details</a:t>
            </a:r>
            <a:r>
              <a:rPr lang="en-US" sz="1200" smtClean="0"/>
              <a:t>, but it also </a:t>
            </a:r>
            <a:r>
              <a:rPr lang="en-US" sz="1200" smtClean="0">
                <a:solidFill>
                  <a:srgbClr val="0000FF"/>
                </a:solidFill>
              </a:rPr>
              <a:t>darkens the image.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endParaRPr lang="en-US" sz="1200" smtClean="0"/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200" smtClean="0"/>
              <a:t>the </a:t>
            </a:r>
            <a:r>
              <a:rPr lang="en-US" sz="1200" smtClean="0">
                <a:solidFill>
                  <a:srgbClr val="0000FF"/>
                </a:solidFill>
              </a:rPr>
              <a:t>subsequent dilation </a:t>
            </a:r>
            <a:r>
              <a:rPr lang="en-US" sz="1200" smtClean="0"/>
              <a:t>again </a:t>
            </a:r>
            <a:r>
              <a:rPr lang="en-US" sz="1200" smtClean="0">
                <a:solidFill>
                  <a:srgbClr val="FF0000"/>
                </a:solidFill>
              </a:rPr>
              <a:t>increases the overall intensity </a:t>
            </a:r>
            <a:r>
              <a:rPr lang="en-US" sz="1200" smtClean="0"/>
              <a:t>of the image </a:t>
            </a:r>
            <a:r>
              <a:rPr lang="en-US" sz="1200" smtClean="0">
                <a:solidFill>
                  <a:srgbClr val="336600"/>
                </a:solidFill>
              </a:rPr>
              <a:t>without reintroducing the details </a:t>
            </a:r>
            <a:r>
              <a:rPr lang="en-US" sz="1200" smtClean="0"/>
              <a:t>totally removed by erosion</a:t>
            </a:r>
            <a:endParaRPr lang="th-TH" sz="1200" dirty="0" smtClean="0"/>
          </a:p>
        </p:txBody>
      </p:sp>
    </p:spTree>
    <p:extLst>
      <p:ext uri="{BB962C8B-B14F-4D97-AF65-F5344CB8AC3E}">
        <p14:creationId xmlns:p14="http://schemas.microsoft.com/office/powerpoint/2010/main" val="38951129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064896" cy="626469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Gray Scale </a:t>
            </a:r>
            <a:r>
              <a:rPr lang="en-US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Closing</a:t>
            </a:r>
            <a:endParaRPr lang="th-TH" sz="13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67330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 of closing</a:t>
            </a:r>
            <a:endParaRPr lang="th-TH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34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3"/>
          <p:cNvSpPr>
            <a:spLocks noGrp="1" noChangeArrowheads="1"/>
          </p:cNvSpPr>
          <p:nvPr>
            <p:ph type="title"/>
          </p:nvPr>
        </p:nvSpPr>
        <p:spPr>
          <a:xfrm>
            <a:off x="2268" y="35773"/>
            <a:ext cx="8229600" cy="368891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of CLOSING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Example of Gray-Scale Closing</a:t>
            </a:r>
            <a:endParaRPr lang="th-TH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6693" b="23546"/>
          <a:stretch/>
        </p:blipFill>
        <p:spPr bwMode="auto">
          <a:xfrm>
            <a:off x="5193933" y="2969482"/>
            <a:ext cx="3944332" cy="3987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19" b="50000"/>
          <a:stretch/>
        </p:blipFill>
        <p:spPr bwMode="auto">
          <a:xfrm>
            <a:off x="-13066" y="2876967"/>
            <a:ext cx="4009002" cy="3955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4139952" y="4625666"/>
            <a:ext cx="936104" cy="337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7504" y="548679"/>
            <a:ext cx="8856984" cy="23282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US" sz="1800" dirty="0" smtClean="0"/>
              <a:t>the structuring element is rolled on top of the surface of f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peaks essentially are left in their original form (assume that their separation at the narrowest points exceeds the diameter of the structuring element)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so, closing is used to remove small dark details, while leaving bright features relatively undisturbed.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the initial dilation removes the dark details and brightens the image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the subsequent erosion darkens the image without reintroducing the details totally removed by dilation</a:t>
            </a:r>
            <a:endParaRPr lang="th-TH" sz="1800" dirty="0" smtClean="0"/>
          </a:p>
          <a:p>
            <a:pPr lvl="1">
              <a:lnSpc>
                <a:spcPct val="90000"/>
              </a:lnSpc>
            </a:pPr>
            <a:endParaRPr lang="th-TH" sz="1800" dirty="0" smtClean="0"/>
          </a:p>
        </p:txBody>
      </p:sp>
    </p:spTree>
    <p:extLst>
      <p:ext uri="{BB962C8B-B14F-4D97-AF65-F5344CB8AC3E}">
        <p14:creationId xmlns:p14="http://schemas.microsoft.com/office/powerpoint/2010/main" val="28546685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Applications of Gray-scale Morphology</a:t>
            </a:r>
            <a:endParaRPr lang="th-TH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2205038"/>
            <a:ext cx="5407025" cy="411480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sz="3200" smtClean="0"/>
              <a:t>Morphological smoothing</a:t>
            </a:r>
          </a:p>
          <a:p>
            <a:pPr marL="533400" indent="-533400">
              <a:lnSpc>
                <a:spcPct val="90000"/>
              </a:lnSpc>
            </a:pPr>
            <a:r>
              <a:rPr lang="en-US" sz="3200" smtClean="0"/>
              <a:t>Morphological gradient</a:t>
            </a:r>
          </a:p>
          <a:p>
            <a:pPr marL="533400" indent="-533400">
              <a:lnSpc>
                <a:spcPct val="90000"/>
              </a:lnSpc>
            </a:pPr>
            <a:r>
              <a:rPr lang="en-US" sz="3200" smtClean="0"/>
              <a:t>Top-hat transformation</a:t>
            </a:r>
          </a:p>
          <a:p>
            <a:pPr marL="533400" indent="-533400">
              <a:lnSpc>
                <a:spcPct val="90000"/>
              </a:lnSpc>
            </a:pPr>
            <a:r>
              <a:rPr lang="en-US" sz="3200" smtClean="0"/>
              <a:t>Textural segmentation</a:t>
            </a:r>
          </a:p>
          <a:p>
            <a:pPr marL="533400" indent="-533400">
              <a:lnSpc>
                <a:spcPct val="90000"/>
              </a:lnSpc>
            </a:pPr>
            <a:r>
              <a:rPr lang="en-US" sz="3200" smtClean="0"/>
              <a:t>Granulometry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11188" y="5373688"/>
            <a:ext cx="7561262" cy="1152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Note: the examples shown in this topic are of size 512x512 and processed by using the structuring element in the shape of parallelepiped of unit height and size 5x5 pixels</a:t>
            </a:r>
            <a:endParaRPr lang="th-TH" sz="2000" smtClean="0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6300788" y="1989138"/>
            <a:ext cx="2395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h-TH">
              <a:latin typeface="Comic Sans MS" pitchFamily="66" charset="0"/>
            </a:endParaRPr>
          </a:p>
          <a:p>
            <a:endParaRPr lang="th-TH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112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0" dirty="0" smtClean="0"/>
              <a:t>A function </a:t>
            </a:r>
            <a:r>
              <a:rPr lang="en-US" altLang="zh-TW" b="0" dirty="0" smtClean="0">
                <a:solidFill>
                  <a:srgbClr val="0000FF"/>
                </a:solidFill>
              </a:rPr>
              <a:t>f</a:t>
            </a:r>
            <a:r>
              <a:rPr lang="en-US" altLang="zh-TW" b="0" dirty="0" smtClean="0"/>
              <a:t> and its Umbra </a:t>
            </a:r>
            <a:r>
              <a:rPr lang="en-US" altLang="zh-TW" b="0" dirty="0" smtClean="0">
                <a:solidFill>
                  <a:srgbClr val="0000FF"/>
                </a:solidFill>
              </a:rPr>
              <a:t>U[f]</a:t>
            </a:r>
            <a:endParaRPr lang="en-US" altLang="zh-TW" b="0" dirty="0">
              <a:solidFill>
                <a:srgbClr val="0000FF"/>
              </a:solidFill>
            </a:endParaRPr>
          </a:p>
        </p:txBody>
      </p:sp>
      <p:pic>
        <p:nvPicPr>
          <p:cNvPr id="29901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b="8827"/>
          <a:stretch/>
        </p:blipFill>
        <p:spPr>
          <a:xfrm>
            <a:off x="539552" y="1998724"/>
            <a:ext cx="8229600" cy="4022258"/>
          </a:xfrm>
        </p:spPr>
      </p:pic>
      <p:cxnSp>
        <p:nvCxnSpPr>
          <p:cNvPr id="3" name="Straight Arrow Connector 2"/>
          <p:cNvCxnSpPr/>
          <p:nvPr/>
        </p:nvCxnSpPr>
        <p:spPr>
          <a:xfrm flipH="1">
            <a:off x="2915816" y="1052736"/>
            <a:ext cx="43204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508104" y="1052736"/>
            <a:ext cx="100811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95536" y="1340768"/>
            <a:ext cx="8229600" cy="3633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surface of </a:t>
            </a:r>
            <a:r>
              <a:rPr lang="en-US" altLang="zh-TW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zh-TW" dirty="0" smtClean="0"/>
              <a:t>:</a:t>
            </a:r>
            <a:endParaRPr lang="en-US" altLang="zh-TW" dirty="0"/>
          </a:p>
        </p:txBody>
      </p:sp>
      <p:sp>
        <p:nvSpPr>
          <p:cNvPr id="2" name="TextBox 1"/>
          <p:cNvSpPr txBox="1"/>
          <p:nvPr/>
        </p:nvSpPr>
        <p:spPr>
          <a:xfrm>
            <a:off x="5364088" y="5949280"/>
            <a:ext cx="338437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Umbra are all points that are smaller or equal than the top surface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5262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3" y="620688"/>
            <a:ext cx="8496944" cy="554461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Gray Scale 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Morphological smoothing</a:t>
            </a:r>
            <a:endParaRPr lang="th-TH" sz="8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81475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4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9" t="1226" r="27397" b="14788"/>
          <a:stretch/>
        </p:blipFill>
        <p:spPr>
          <a:xfrm>
            <a:off x="5002306" y="1052736"/>
            <a:ext cx="4141694" cy="4034117"/>
          </a:xfrm>
        </p:spPr>
      </p:pic>
      <p:sp>
        <p:nvSpPr>
          <p:cNvPr id="4198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1213" y="5667375"/>
            <a:ext cx="9112787" cy="1190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perform an opening following by a closing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effect: </a:t>
            </a:r>
            <a:r>
              <a:rPr lang="en-US" sz="2400" dirty="0" smtClean="0"/>
              <a:t>remove or attenuate both bright and dark artifacts or noise</a:t>
            </a:r>
            <a:endParaRPr lang="th-TH" sz="2400" dirty="0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5807" y="0"/>
            <a:ext cx="9138193" cy="83671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Morphological smoothing</a:t>
            </a:r>
            <a:endParaRPr lang="th-TH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19" b="50000"/>
          <a:stretch/>
        </p:blipFill>
        <p:spPr bwMode="auto">
          <a:xfrm>
            <a:off x="0" y="908720"/>
            <a:ext cx="4009002" cy="3955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4081010" y="2420888"/>
            <a:ext cx="923038" cy="465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608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>
          <a:xfrm>
            <a:off x="25151" y="0"/>
            <a:ext cx="9118847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Morphological gradient</a:t>
            </a:r>
            <a:endParaRPr lang="th-TH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5" r="27978" b="14724"/>
          <a:stretch/>
        </p:blipFill>
        <p:spPr bwMode="auto">
          <a:xfrm>
            <a:off x="5199154" y="1495955"/>
            <a:ext cx="3944845" cy="394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0" y="6262687"/>
            <a:ext cx="9143999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dirty="0">
              <a:latin typeface="Comic Sans MS" pitchFamily="66" charset="0"/>
              <a:cs typeface="Tahom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dirty="0">
                <a:latin typeface="Comic Sans MS" pitchFamily="66" charset="0"/>
                <a:cs typeface="Tahoma" pitchFamily="34" charset="0"/>
              </a:rPr>
              <a:t>effect: gradient highlight sharp gray-level transitions in the input image.</a:t>
            </a:r>
            <a:endParaRPr lang="th-TH" dirty="0">
              <a:latin typeface="Comic Sans MS" pitchFamily="66" charset="0"/>
              <a:cs typeface="Tahoma" pitchFamily="34" charset="0"/>
            </a:endParaRPr>
          </a:p>
        </p:txBody>
      </p:sp>
      <p:grpSp>
        <p:nvGrpSpPr>
          <p:cNvPr id="43014" name="Group 5"/>
          <p:cNvGrpSpPr>
            <a:grpSpLocks/>
          </p:cNvGrpSpPr>
          <p:nvPr/>
        </p:nvGrpSpPr>
        <p:grpSpPr bwMode="auto">
          <a:xfrm>
            <a:off x="2386012" y="5797737"/>
            <a:ext cx="4537075" cy="703262"/>
            <a:chOff x="1610" y="3249"/>
            <a:chExt cx="2858" cy="443"/>
          </a:xfrm>
        </p:grpSpPr>
        <p:graphicFrame>
          <p:nvGraphicFramePr>
            <p:cNvPr id="43015" name="Object 6"/>
            <p:cNvGraphicFramePr>
              <a:graphicFrameLocks noChangeAspect="1"/>
            </p:cNvGraphicFramePr>
            <p:nvPr/>
          </p:nvGraphicFramePr>
          <p:xfrm>
            <a:off x="1610" y="3249"/>
            <a:ext cx="2858" cy="4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663" name="Equation" r:id="rId4" imgW="1307532" imgH="203112" progId="Equation.3">
                    <p:embed/>
                  </p:oleObj>
                </mc:Choice>
                <mc:Fallback>
                  <p:oleObj name="Equation" r:id="rId4" imgW="1307532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0" y="3249"/>
                          <a:ext cx="2858" cy="4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016" name="Oval 7"/>
            <p:cNvSpPr>
              <a:spLocks noChangeArrowheads="1"/>
            </p:cNvSpPr>
            <p:nvPr/>
          </p:nvSpPr>
          <p:spPr bwMode="auto">
            <a:xfrm>
              <a:off x="3848" y="3339"/>
              <a:ext cx="227" cy="22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19" b="50000"/>
          <a:stretch/>
        </p:blipFill>
        <p:spPr bwMode="auto">
          <a:xfrm>
            <a:off x="0" y="1495955"/>
            <a:ext cx="4009002" cy="3955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4139952" y="3140968"/>
            <a:ext cx="105920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036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4" y="0"/>
            <a:ext cx="9121135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Top-hat transformation</a:t>
            </a:r>
            <a:endParaRPr lang="th-TH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7" r="26777" b="14271"/>
          <a:stretch/>
        </p:blipFill>
        <p:spPr bwMode="auto">
          <a:xfrm>
            <a:off x="5001357" y="1176222"/>
            <a:ext cx="4142643" cy="4012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684213" y="5667375"/>
            <a:ext cx="82772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dirty="0">
              <a:latin typeface="Comic Sans MS" pitchFamily="66" charset="0"/>
              <a:cs typeface="Tahom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dirty="0">
                <a:latin typeface="Comic Sans MS" pitchFamily="66" charset="0"/>
                <a:cs typeface="Tahoma" pitchFamily="34" charset="0"/>
              </a:rPr>
              <a:t>effect: enhancing detail in the presence of shading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dirty="0">
                <a:latin typeface="Comic Sans MS" pitchFamily="66" charset="0"/>
                <a:cs typeface="Tahoma" pitchFamily="34" charset="0"/>
              </a:rPr>
              <a:t>note: the enhancement of detail in the background region below the lower part of the horse</a:t>
            </a:r>
            <a:r>
              <a:rPr lang="en-US" dirty="0">
                <a:cs typeface="Tahoma" pitchFamily="34" charset="0"/>
              </a:rPr>
              <a:t>’</a:t>
            </a:r>
            <a:r>
              <a:rPr lang="en-US" dirty="0">
                <a:latin typeface="Comic Sans MS" pitchFamily="66" charset="0"/>
                <a:cs typeface="Tahoma" pitchFamily="34" charset="0"/>
              </a:rPr>
              <a:t>s head.</a:t>
            </a:r>
            <a:endParaRPr lang="th-TH" dirty="0">
              <a:latin typeface="Comic Sans MS" pitchFamily="66" charset="0"/>
              <a:cs typeface="Tahoma" pitchFamily="34" charset="0"/>
            </a:endParaRPr>
          </a:p>
        </p:txBody>
      </p:sp>
      <p:graphicFrame>
        <p:nvGraphicFramePr>
          <p:cNvPr id="4403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045739"/>
              </p:ext>
            </p:extLst>
          </p:nvPr>
        </p:nvGraphicFramePr>
        <p:xfrm>
          <a:off x="3022600" y="5188527"/>
          <a:ext cx="36004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87" name="Equation" r:id="rId4" imgW="914400" imgH="203200" progId="Equation.3">
                  <p:embed/>
                </p:oleObj>
              </mc:Choice>
              <mc:Fallback>
                <p:oleObj name="Equation" r:id="rId4" imgW="914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5188527"/>
                        <a:ext cx="360045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49" b="50000"/>
          <a:stretch/>
        </p:blipFill>
        <p:spPr bwMode="auto">
          <a:xfrm>
            <a:off x="0" y="1188508"/>
            <a:ext cx="3995936" cy="4000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995936" y="2924944"/>
            <a:ext cx="826889" cy="2635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3"/>
          <p:cNvSpPr>
            <a:spLocks noGrp="1" noChangeArrowheads="1"/>
          </p:cNvSpPr>
          <p:nvPr>
            <p:ph type="title"/>
          </p:nvPr>
        </p:nvSpPr>
        <p:spPr>
          <a:xfrm>
            <a:off x="395536" y="908720"/>
            <a:ext cx="8568952" cy="5256584"/>
          </a:xfrm>
          <a:solidFill>
            <a:srgbClr val="FFFF00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Textural segmentation</a:t>
            </a:r>
            <a:endParaRPr lang="th-TH" sz="11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865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1113"/>
            <a:ext cx="9144000" cy="96961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Textural segmentation</a:t>
            </a:r>
            <a:endParaRPr lang="th-TH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7"/>
          <a:stretch/>
        </p:blipFill>
        <p:spPr bwMode="auto">
          <a:xfrm>
            <a:off x="70045" y="836712"/>
            <a:ext cx="6634851" cy="3391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-21482" y="4526276"/>
            <a:ext cx="89122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8288" indent="-268288">
              <a:tabLst>
                <a:tab pos="2682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682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682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682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682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 algn="l">
              <a:buClr>
                <a:srgbClr val="5A79DE"/>
              </a:buClr>
              <a:buSzPct val="60000"/>
              <a:buFont typeface="+mj-lt"/>
              <a:buAutoNum type="arabicPeriod"/>
            </a:pPr>
            <a:r>
              <a:rPr lang="en-US" dirty="0">
                <a:latin typeface="Comic Sans MS" pitchFamily="66" charset="0"/>
                <a:cs typeface="Angsana New" pitchFamily="18" charset="-34"/>
              </a:rPr>
              <a:t>the region the right consists of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cs typeface="Angsana New" pitchFamily="18" charset="-34"/>
              </a:rPr>
              <a:t>circular blobs of larger diameter </a:t>
            </a:r>
            <a:r>
              <a:rPr lang="en-US" dirty="0">
                <a:latin typeface="Comic Sans MS" pitchFamily="66" charset="0"/>
                <a:cs typeface="Angsana New" pitchFamily="18" charset="-34"/>
              </a:rPr>
              <a:t>than those on the left.</a:t>
            </a:r>
          </a:p>
          <a:p>
            <a:pPr marL="457200" indent="-457200" algn="l">
              <a:buClr>
                <a:srgbClr val="5A79DE"/>
              </a:buClr>
              <a:buSzPct val="60000"/>
              <a:buFont typeface="+mj-lt"/>
              <a:buAutoNum type="arabicPeriod"/>
            </a:pPr>
            <a:endParaRPr lang="en-US" dirty="0" smtClean="0">
              <a:latin typeface="Comic Sans MS" pitchFamily="66" charset="0"/>
              <a:cs typeface="Angsana New" pitchFamily="18" charset="-34"/>
            </a:endParaRPr>
          </a:p>
          <a:p>
            <a:pPr marL="457200" indent="-457200" algn="l">
              <a:buClr>
                <a:srgbClr val="5A79DE"/>
              </a:buClr>
              <a:buSzPct val="60000"/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cs typeface="Angsana New" pitchFamily="18" charset="-34"/>
              </a:rPr>
              <a:t>the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cs typeface="Angsana New" pitchFamily="18" charset="-34"/>
              </a:rPr>
              <a:t>objective is </a:t>
            </a:r>
            <a:r>
              <a:rPr lang="en-US" dirty="0">
                <a:latin typeface="Comic Sans MS" pitchFamily="66" charset="0"/>
                <a:cs typeface="Angsana New" pitchFamily="18" charset="-34"/>
              </a:rPr>
              <a:t>to find the boundary between the two regions based on their textural content.</a:t>
            </a:r>
            <a:endParaRPr lang="th-TH" dirty="0">
              <a:latin typeface="Comic Sans MS" pitchFamily="66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4491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1113"/>
            <a:ext cx="9144000" cy="1512887"/>
          </a:xfrm>
          <a:solidFill>
            <a:srgbClr val="FFFF00"/>
          </a:solidFill>
        </p:spPr>
        <p:txBody>
          <a:bodyPr/>
          <a:lstStyle/>
          <a:p>
            <a:pPr>
              <a:defRPr/>
            </a:pP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Textural segmentation</a:t>
            </a:r>
            <a:endParaRPr lang="th-TH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" y="1854608"/>
            <a:ext cx="9089714" cy="3391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5589240"/>
            <a:ext cx="187220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Original image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0152" y="5591738"/>
            <a:ext cx="273630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Image showing boundary between regions of different texture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56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33246" y="116632"/>
            <a:ext cx="5978914" cy="1054224"/>
          </a:xfrm>
        </p:spPr>
        <p:txBody>
          <a:bodyPr/>
          <a:lstStyle/>
          <a:p>
            <a:r>
              <a:rPr lang="en-US" dirty="0" smtClean="0"/>
              <a:t>Textural segmentation</a:t>
            </a:r>
            <a:endParaRPr lang="th-TH" dirty="0" smtClean="0"/>
          </a:p>
        </p:txBody>
      </p:sp>
      <p:sp>
        <p:nvSpPr>
          <p:cNvPr id="4608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017713"/>
            <a:ext cx="8421688" cy="457993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Perform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00FF"/>
                </a:solidFill>
              </a:rPr>
              <a:t>closing</a:t>
            </a:r>
            <a:r>
              <a:rPr lang="en-US" sz="2400" dirty="0" smtClean="0"/>
              <a:t> the image by using successively larger structuring elements than small blobs</a:t>
            </a:r>
          </a:p>
          <a:p>
            <a:pPr marL="1371600" lvl="2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000" dirty="0" smtClean="0"/>
              <a:t>as closing tends to remove dark details from an image, thus the small blobs are removed from the image, leaving only a light background on the left and larger blobs on the right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00FF"/>
                </a:solidFill>
              </a:rPr>
              <a:t>opening</a:t>
            </a:r>
            <a:r>
              <a:rPr lang="en-US" sz="2400" dirty="0" smtClean="0"/>
              <a:t> with a structuring element that is large in relation to the separation between the large blobs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opening removes the light patches between the blobs, leaving dark region on the right consisting of the large dark blobs and now equally dark patches between these blobs.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endParaRPr lang="en-US" sz="2400" dirty="0" smtClean="0"/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/>
              <a:t>by now, we have a </a:t>
            </a:r>
            <a:r>
              <a:rPr lang="en-US" sz="2400" dirty="0" smtClean="0">
                <a:solidFill>
                  <a:srgbClr val="0000FF"/>
                </a:solidFill>
              </a:rPr>
              <a:t>light region on the left </a:t>
            </a:r>
            <a:r>
              <a:rPr lang="en-US" sz="2400" dirty="0" smtClean="0"/>
              <a:t>and a </a:t>
            </a:r>
            <a:r>
              <a:rPr lang="en-US" sz="2400" dirty="0" smtClean="0">
                <a:solidFill>
                  <a:srgbClr val="FF0000"/>
                </a:solidFill>
              </a:rPr>
              <a:t>dark region on the right,</a:t>
            </a:r>
            <a:r>
              <a:rPr lang="en-US" sz="2400" dirty="0" smtClean="0"/>
              <a:t> so we can use a </a:t>
            </a:r>
            <a:r>
              <a:rPr lang="en-US" sz="2400" dirty="0" smtClean="0">
                <a:solidFill>
                  <a:srgbClr val="336600"/>
                </a:solidFill>
              </a:rPr>
              <a:t>simple threshold </a:t>
            </a:r>
            <a:r>
              <a:rPr lang="en-US" sz="2400" dirty="0" smtClean="0"/>
              <a:t>to yield the boundary between the two textural regions.</a:t>
            </a:r>
            <a:endParaRPr lang="th-TH" sz="2400" dirty="0" smtClean="0"/>
          </a:p>
        </p:txBody>
      </p:sp>
      <p:graphicFrame>
        <p:nvGraphicFramePr>
          <p:cNvPr id="1300484" name="Group 4"/>
          <p:cNvGraphicFramePr>
            <a:graphicFrameLocks noGrp="1"/>
          </p:cNvGraphicFramePr>
          <p:nvPr/>
        </p:nvGraphicFramePr>
        <p:xfrm>
          <a:off x="6419850" y="244475"/>
          <a:ext cx="2616200" cy="881063"/>
        </p:xfrm>
        <a:graphic>
          <a:graphicData uri="http://schemas.openxmlformats.org/drawingml/2006/table">
            <a:tbl>
              <a:tblPr/>
              <a:tblGrid>
                <a:gridCol w="1308100"/>
                <a:gridCol w="1308100"/>
              </a:tblGrid>
              <a:tr h="881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white</a:t>
                      </a:r>
                      <a:endParaRPr kumimoji="0" lang="th-TH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black</a:t>
                      </a:r>
                      <a:endParaRPr kumimoji="0" lang="th-TH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5303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424936" cy="5976664"/>
          </a:xfrm>
          <a:solidFill>
            <a:srgbClr val="FFFF00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Gray Scale </a:t>
            </a:r>
            <a:r>
              <a:rPr lang="en-US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Granulometry</a:t>
            </a:r>
            <a:endParaRPr lang="th-TH" sz="9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636038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FFFF00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Granulometry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th-TH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98"/>
          <a:stretch/>
        </p:blipFill>
        <p:spPr bwMode="auto">
          <a:xfrm>
            <a:off x="107504" y="3429000"/>
            <a:ext cx="3449652" cy="3322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214829" y="829234"/>
            <a:ext cx="891222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8288" indent="-268288">
              <a:tabLst>
                <a:tab pos="2682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682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682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682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682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 algn="l">
              <a:buClr>
                <a:srgbClr val="5A79DE"/>
              </a:buClr>
              <a:buSzPct val="60000"/>
              <a:buFont typeface="+mj-lt"/>
              <a:buAutoNum type="arabicPeriod"/>
            </a:pPr>
            <a:r>
              <a:rPr lang="en-US" dirty="0">
                <a:latin typeface="Comic Sans MS" pitchFamily="66" charset="0"/>
                <a:cs typeface="Angsana New" pitchFamily="18" charset="-34"/>
              </a:rPr>
              <a:t>determining the size distribution of particles in an image.</a:t>
            </a:r>
          </a:p>
          <a:p>
            <a:pPr marL="457200" indent="-457200" algn="l">
              <a:buClr>
                <a:srgbClr val="5A79DE"/>
              </a:buClr>
              <a:buSzPct val="60000"/>
              <a:buFont typeface="+mj-lt"/>
              <a:buAutoNum type="arabicPeriod"/>
            </a:pPr>
            <a:endParaRPr lang="en-US" dirty="0" smtClean="0">
              <a:latin typeface="Comic Sans MS" pitchFamily="66" charset="0"/>
              <a:cs typeface="Angsana New" pitchFamily="18" charset="-34"/>
            </a:endParaRPr>
          </a:p>
          <a:p>
            <a:pPr marL="457200" indent="-457200" algn="l">
              <a:buClr>
                <a:srgbClr val="5A79DE"/>
              </a:buClr>
              <a:buSzPct val="60000"/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  <a:cs typeface="Angsana New" pitchFamily="18" charset="-34"/>
              </a:rPr>
              <a:t>from </a:t>
            </a:r>
            <a:r>
              <a:rPr lang="en-US" dirty="0">
                <a:latin typeface="Comic Sans MS" pitchFamily="66" charset="0"/>
                <a:cs typeface="Angsana New" pitchFamily="18" charset="-34"/>
              </a:rPr>
              <a:t>the example, the image consists of light objects of 3 different sizes</a:t>
            </a:r>
          </a:p>
          <a:p>
            <a:pPr marL="457200" indent="-457200" algn="l">
              <a:buClr>
                <a:srgbClr val="5A79DE"/>
              </a:buClr>
              <a:buSzPct val="60000"/>
              <a:buFont typeface="+mj-lt"/>
              <a:buAutoNum type="arabicPeriod"/>
            </a:pPr>
            <a:endParaRPr lang="en-US" dirty="0" smtClean="0">
              <a:latin typeface="Comic Sans MS" pitchFamily="66" charset="0"/>
              <a:cs typeface="Angsana New" pitchFamily="18" charset="-34"/>
            </a:endParaRPr>
          </a:p>
          <a:p>
            <a:pPr marL="457200" indent="-457200" algn="l">
              <a:buClr>
                <a:srgbClr val="5A79DE"/>
              </a:buClr>
              <a:buSzPct val="60000"/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  <a:cs typeface="Angsana New" pitchFamily="18" charset="-34"/>
              </a:rPr>
              <a:t>the </a:t>
            </a:r>
            <a:r>
              <a:rPr lang="en-US" dirty="0">
                <a:latin typeface="Comic Sans MS" pitchFamily="66" charset="0"/>
                <a:cs typeface="Angsana New" pitchFamily="18" charset="-34"/>
              </a:rPr>
              <a:t>objects are not only overlapping but also cluttered to enable detection of individual particles</a:t>
            </a:r>
            <a:endParaRPr lang="th-TH" dirty="0">
              <a:latin typeface="Comic Sans MS" pitchFamily="66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04448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7" y="836712"/>
            <a:ext cx="8424936" cy="518457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Gray-Scale</a:t>
            </a:r>
            <a:r>
              <a:rPr lang="en-US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Dilation</a:t>
            </a:r>
            <a:endParaRPr lang="th-TH" sz="13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98704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FFFF00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Granulometry</a:t>
            </a:r>
            <a:endParaRPr lang="th-TH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66"/>
          <a:stretch/>
        </p:blipFill>
        <p:spPr bwMode="auto">
          <a:xfrm>
            <a:off x="70404" y="1430896"/>
            <a:ext cx="8826279" cy="438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5733256"/>
            <a:ext cx="187220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Original image for </a:t>
            </a:r>
            <a:r>
              <a:rPr lang="en-US" dirty="0" err="1" smtClean="0"/>
              <a:t>granulometry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23928" y="5733256"/>
            <a:ext cx="187220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Size distribution of granules in the image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779912" y="1423809"/>
            <a:ext cx="43204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31840" y="1054477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Overlapping granules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8305" y="1025171"/>
            <a:ext cx="3788217" cy="3139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objects are lighter than background</a:t>
            </a:r>
          </a:p>
        </p:txBody>
      </p:sp>
    </p:spTree>
    <p:extLst>
      <p:ext uri="{BB962C8B-B14F-4D97-AF65-F5344CB8AC3E}">
        <p14:creationId xmlns:p14="http://schemas.microsoft.com/office/powerpoint/2010/main" val="14184338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36712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Procedure of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Granulometry</a:t>
            </a:r>
            <a:endParaRPr lang="th-TH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32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052736"/>
            <a:ext cx="8568952" cy="511256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Perform 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/>
              <a:t>opening with structuring elements of increasing size on the original image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endParaRPr lang="en-US" sz="2400" dirty="0" smtClean="0"/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/>
              <a:t>the difference between the original image and its opening is computed after each pass when a different structuring element is completed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endParaRPr lang="en-US" sz="2400" dirty="0" smtClean="0"/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/>
              <a:t>at the end of the process, these differences are normalized and then used to construct a histogram of particle-size distribution</a:t>
            </a:r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idea: </a:t>
            </a:r>
            <a:r>
              <a:rPr lang="en-US" sz="2800" dirty="0" smtClean="0"/>
              <a:t>opening operations of a particular size have the most effect on regions of the input image that contain particles of similar size.</a:t>
            </a:r>
            <a:endParaRPr lang="th-TH" sz="2800" dirty="0" smtClean="0"/>
          </a:p>
        </p:txBody>
      </p:sp>
    </p:spTree>
    <p:extLst>
      <p:ext uri="{BB962C8B-B14F-4D97-AF65-F5344CB8AC3E}">
        <p14:creationId xmlns:p14="http://schemas.microsoft.com/office/powerpoint/2010/main" val="404333603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299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TW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</a:t>
            </a:r>
            <a:endParaRPr lang="en-US" altLang="zh-TW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2780928"/>
            <a:ext cx="6552728" cy="2376264"/>
          </a:xfrm>
        </p:spPr>
        <p:txBody>
          <a:bodyPr>
            <a:normAutofit/>
          </a:bodyPr>
          <a:lstStyle/>
          <a:p>
            <a:pPr marL="514350" indent="-514350" algn="l">
              <a:lnSpc>
                <a:spcPct val="90000"/>
              </a:lnSpc>
              <a:buFont typeface="+mj-lt"/>
              <a:buAutoNum type="arabicPeriod"/>
            </a:pPr>
            <a:r>
              <a:rPr kumimoji="0" lang="zh-TW" altLang="en-US" sz="2800" dirty="0" smtClean="0">
                <a:solidFill>
                  <a:schemeClr val="tx1"/>
                </a:solidFill>
              </a:rPr>
              <a:t>傅</a:t>
            </a:r>
            <a:r>
              <a:rPr kumimoji="0" lang="zh-TW" altLang="en-US" sz="2800" dirty="0">
                <a:solidFill>
                  <a:schemeClr val="tx1"/>
                </a:solidFill>
              </a:rPr>
              <a:t>楸善 </a:t>
            </a:r>
            <a:r>
              <a:rPr kumimoji="0" lang="en-US" altLang="zh-TW" sz="2800" dirty="0">
                <a:solidFill>
                  <a:schemeClr val="tx1"/>
                </a:solidFill>
              </a:rPr>
              <a:t>&amp; </a:t>
            </a:r>
            <a:r>
              <a:rPr lang="zh-TW" altLang="en-US" sz="2800" dirty="0">
                <a:solidFill>
                  <a:schemeClr val="tx1"/>
                </a:solidFill>
              </a:rPr>
              <a:t>王林農 </a:t>
            </a:r>
          </a:p>
          <a:p>
            <a:pPr marL="514350" indent="-514350" algn="l">
              <a:lnSpc>
                <a:spcPct val="90000"/>
              </a:lnSpc>
              <a:buFont typeface="+mj-lt"/>
              <a:buAutoNum type="arabicPeriod"/>
            </a:pPr>
            <a:r>
              <a:rPr kumimoji="0" lang="en-US" altLang="zh-TW" sz="2800" dirty="0" smtClean="0">
                <a:solidFill>
                  <a:schemeClr val="tx1"/>
                </a:solidFill>
                <a:hlinkClick r:id="rId2"/>
              </a:rPr>
              <a:t>r94922081@ntu.edu.tw</a:t>
            </a:r>
            <a:endParaRPr kumimoji="0" lang="en-US" altLang="zh-TW" sz="2800" dirty="0" smtClean="0">
              <a:solidFill>
                <a:schemeClr val="tx1"/>
              </a:solidFill>
            </a:endParaRPr>
          </a:p>
          <a:p>
            <a:pPr marL="514350" indent="-514350" algn="l">
              <a:lnSpc>
                <a:spcPct val="90000"/>
              </a:lnSpc>
              <a:buFont typeface="+mj-lt"/>
              <a:buAutoNum type="arabicPeriod"/>
            </a:pPr>
            <a:r>
              <a:rPr lang="en-US" altLang="zh-TW" sz="2800" dirty="0" smtClean="0">
                <a:solidFill>
                  <a:schemeClr val="tx1"/>
                </a:solidFill>
              </a:rPr>
              <a:t>Morris</a:t>
            </a:r>
            <a:endParaRPr kumimoji="0" lang="en-US" altLang="zh-TW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4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22285" y="0"/>
            <a:ext cx="9121715" cy="155679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Gray-Scale Dilation with Max and shift</a:t>
            </a:r>
            <a:endParaRPr lang="th-TH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683568" y="5733256"/>
            <a:ext cx="5795963" cy="8309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buFontTx/>
              <a:buChar char="•"/>
            </a:pP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</a:t>
            </a:r>
            <a:r>
              <a:rPr lang="en-US" baseline="-25000" dirty="0" err="1">
                <a:latin typeface="Comic Sans MS" pitchFamily="66" charset="0"/>
              </a:rPr>
              <a:t>f</a:t>
            </a:r>
            <a:r>
              <a:rPr lang="en-US" dirty="0">
                <a:latin typeface="Comic Sans MS" pitchFamily="66" charset="0"/>
              </a:rPr>
              <a:t> and </a:t>
            </a:r>
            <a:r>
              <a:rPr lang="en-US" dirty="0" err="1">
                <a:latin typeface="Comic Sans MS" pitchFamily="66" charset="0"/>
              </a:rPr>
              <a:t>D</a:t>
            </a:r>
            <a:r>
              <a:rPr lang="en-US" baseline="-25000" dirty="0" err="1">
                <a:latin typeface="Comic Sans MS" pitchFamily="66" charset="0"/>
              </a:rPr>
              <a:t>b</a:t>
            </a:r>
            <a:r>
              <a:rPr lang="en-US" dirty="0">
                <a:latin typeface="Comic Sans MS" pitchFamily="66" charset="0"/>
              </a:rPr>
              <a:t> are the domains of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f</a:t>
            </a:r>
            <a:r>
              <a:rPr lang="en-US" dirty="0">
                <a:latin typeface="Comic Sans MS" pitchFamily="66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US" dirty="0">
                <a:latin typeface="Comic Sans MS" pitchFamily="66" charset="0"/>
              </a:rPr>
              <a:t>, respectively</a:t>
            </a:r>
            <a:endParaRPr lang="th-TH" dirty="0">
              <a:latin typeface="Comic Sans MS" pitchFamily="66" charset="0"/>
            </a:endParaRPr>
          </a:p>
        </p:txBody>
      </p:sp>
      <p:graphicFrame>
        <p:nvGraphicFramePr>
          <p:cNvPr id="2970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554651"/>
              </p:ext>
            </p:extLst>
          </p:nvPr>
        </p:nvGraphicFramePr>
        <p:xfrm>
          <a:off x="251520" y="3573016"/>
          <a:ext cx="7810500" cy="134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01" name="Equation" r:id="rId3" imgW="2654300" imgH="457200" progId="Equation.3">
                  <p:embed/>
                </p:oleObj>
              </mc:Choice>
              <mc:Fallback>
                <p:oleObj name="Equation" r:id="rId3" imgW="2654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3573016"/>
                        <a:ext cx="7810500" cy="134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5A79DE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1043608" y="2924944"/>
            <a:ext cx="36004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83568" y="2553934"/>
            <a:ext cx="183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dilation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076056" y="2924944"/>
            <a:ext cx="50405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48064" y="234888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Shifts in both directions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88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22285" y="0"/>
            <a:ext cx="9121715" cy="88235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Gray-Scale Dilation</a:t>
            </a:r>
            <a:endParaRPr lang="th-TH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701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40"/>
          <a:stretch/>
        </p:blipFill>
        <p:spPr bwMode="auto">
          <a:xfrm>
            <a:off x="28236" y="985175"/>
            <a:ext cx="7640108" cy="532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1268760"/>
            <a:ext cx="124867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Simple function f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1421159"/>
            <a:ext cx="23042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Structuring Element b of height 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030" y="6158535"/>
            <a:ext cx="367240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Result of dilation of various positions of sliding b past f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36096" y="6211669"/>
            <a:ext cx="316835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Complete result of  dilation shown in solid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860032" y="2067490"/>
            <a:ext cx="432048" cy="713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66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8298</TotalTime>
  <Words>1951</Words>
  <Application>Microsoft Office PowerPoint</Application>
  <PresentationFormat>On-screen Show (4:3)</PresentationFormat>
  <Paragraphs>300</Paragraphs>
  <Slides>73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73</vt:i4>
      </vt:variant>
    </vt:vector>
  </HeadingPairs>
  <TitlesOfParts>
    <vt:vector size="78" baseType="lpstr">
      <vt:lpstr>Network</vt:lpstr>
      <vt:lpstr>Office Theme</vt:lpstr>
      <vt:lpstr>Equation</vt:lpstr>
      <vt:lpstr>圖表</vt:lpstr>
      <vt:lpstr>方程式</vt:lpstr>
      <vt:lpstr>Gray-Scale Morphology</vt:lpstr>
      <vt:lpstr>Z2 and Z3</vt:lpstr>
      <vt:lpstr>Extension from Binary Morphology to Gray-Scale Morphology</vt:lpstr>
      <vt:lpstr> Gray Scale Morphology</vt:lpstr>
      <vt:lpstr>Gray Scale Dilation and Erosion: the concepts of TOP and UMBRA</vt:lpstr>
      <vt:lpstr>A function f and its Umbra U[f]</vt:lpstr>
      <vt:lpstr>Gray-Scale Dilation</vt:lpstr>
      <vt:lpstr>Gray-Scale Dilation with Max and shift</vt:lpstr>
      <vt:lpstr>Gray-Scale Dilation</vt:lpstr>
      <vt:lpstr>Gray-Scale Dilation</vt:lpstr>
      <vt:lpstr>Gray-Scale Dilation Characteristics</vt:lpstr>
      <vt:lpstr>Gray Scale Dilation Using Umbra</vt:lpstr>
      <vt:lpstr>PowerPoint Presentation</vt:lpstr>
      <vt:lpstr>Gray Scale Dilation with Umbra</vt:lpstr>
      <vt:lpstr>PowerPoint Presentation</vt:lpstr>
      <vt:lpstr>PowerPoint Presentation</vt:lpstr>
      <vt:lpstr>PowerPoint Presentation</vt:lpstr>
      <vt:lpstr>Calculations of Gray Scale Dilation</vt:lpstr>
      <vt:lpstr>PowerPoint Presentation</vt:lpstr>
      <vt:lpstr>PowerPoint Presentation</vt:lpstr>
      <vt:lpstr>PowerPoint Presentation</vt:lpstr>
      <vt:lpstr>Gray Scale Erosion</vt:lpstr>
      <vt:lpstr>Gray Scale Erosion</vt:lpstr>
      <vt:lpstr>Gray Scale Erosion</vt:lpstr>
      <vt:lpstr>Dual property of Gray-scale Erosion and Dilation</vt:lpstr>
      <vt:lpstr>Example: Gray Scale Dilation and Erosion</vt:lpstr>
      <vt:lpstr>Gray Scale Erosion with Umbra</vt:lpstr>
      <vt:lpstr>Original Lena Image</vt:lpstr>
      <vt:lpstr>Dilated Lena Image</vt:lpstr>
      <vt:lpstr>                   </vt:lpstr>
      <vt:lpstr>Gray Scale Erosion with Umbra</vt:lpstr>
      <vt:lpstr>Gray Scale Erosion with Umbra</vt:lpstr>
      <vt:lpstr>Gray Scale Dilation Erosion (cont’)</vt:lpstr>
      <vt:lpstr>Gray Scale Dilation and Erosion (cont’)</vt:lpstr>
      <vt:lpstr>Gray Scale Dilation and Erosion (cont’)</vt:lpstr>
      <vt:lpstr>Calculations for a Gray Erosion</vt:lpstr>
      <vt:lpstr>Gray Scale Erosion (cont’)</vt:lpstr>
      <vt:lpstr>Gray Scale Erosion of Lena</vt:lpstr>
      <vt:lpstr>Gray Scale Dilation and Erosion (cont’)</vt:lpstr>
      <vt:lpstr>Gray Scale Dilation and Erosion (cont’)</vt:lpstr>
      <vt:lpstr>Umbra Homomorphism Theorems</vt:lpstr>
      <vt:lpstr>Umbra Homomorphism Theorems</vt:lpstr>
      <vt:lpstr>Gray Scale Opening and Closing</vt:lpstr>
      <vt:lpstr>Gray Scale Opening and Closing</vt:lpstr>
      <vt:lpstr>Gray Scale Opening of Lena</vt:lpstr>
      <vt:lpstr>Gray Scale Closing of Lena</vt:lpstr>
      <vt:lpstr>Duality of Gray Scale Opening and Closing</vt:lpstr>
      <vt:lpstr>PowerPoint Presentation</vt:lpstr>
      <vt:lpstr>Openings, Closings and Medians</vt:lpstr>
      <vt:lpstr>Discuss hardware design of median filter and sorting</vt:lpstr>
      <vt:lpstr>Gray Scale Opening</vt:lpstr>
      <vt:lpstr>Opening and closing gray-level images</vt:lpstr>
      <vt:lpstr>Properties of Opening and Closing for Gray Level Images</vt:lpstr>
      <vt:lpstr>Effects of opening</vt:lpstr>
      <vt:lpstr>PowerPoint Presentation</vt:lpstr>
      <vt:lpstr>Gray Scale Closing</vt:lpstr>
      <vt:lpstr>Effect of closing</vt:lpstr>
      <vt:lpstr>EFFECTS of CLOSING: Example of Gray-Scale Closing</vt:lpstr>
      <vt:lpstr>Some Applications of Gray-scale Morphology</vt:lpstr>
      <vt:lpstr>Gray Scale Morphological smoothing</vt:lpstr>
      <vt:lpstr>Morphological smoothing</vt:lpstr>
      <vt:lpstr>Morphological gradient</vt:lpstr>
      <vt:lpstr>Top-hat transformation</vt:lpstr>
      <vt:lpstr>Textural segmentation</vt:lpstr>
      <vt:lpstr>Textural segmentation</vt:lpstr>
      <vt:lpstr>Textural segmentation</vt:lpstr>
      <vt:lpstr>Textural segmentation</vt:lpstr>
      <vt:lpstr>Gray Scale Granulometry</vt:lpstr>
      <vt:lpstr>What is Granulometry?</vt:lpstr>
      <vt:lpstr>Granulometry</vt:lpstr>
      <vt:lpstr>Procedure of Granulometry</vt:lpstr>
      <vt:lpstr>PowerPoint Presentation</vt:lpstr>
      <vt:lpstr>Sources</vt:lpstr>
    </vt:vector>
  </TitlesOfParts>
  <Company>CMT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boss</dc:creator>
  <cp:lastModifiedBy>mperkows</cp:lastModifiedBy>
  <cp:revision>185</cp:revision>
  <dcterms:created xsi:type="dcterms:W3CDTF">2004-02-27T09:53:19Z</dcterms:created>
  <dcterms:modified xsi:type="dcterms:W3CDTF">2014-01-21T19:34:15Z</dcterms:modified>
</cp:coreProperties>
</file>